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4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08" autoAdjust="0"/>
    <p:restoredTop sz="68205" autoAdjust="0"/>
  </p:normalViewPr>
  <p:slideViewPr>
    <p:cSldViewPr snapToGrid="0" snapToObjects="1">
      <p:cViewPr>
        <p:scale>
          <a:sx n="75" d="100"/>
          <a:sy n="75" d="100"/>
        </p:scale>
        <p:origin x="-1016" y="-41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198861353"/>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4" name="Shape 10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171450" lvl="0" indent="-171450" rtl="0">
              <a:spcBef>
                <a:spcPts val="0"/>
              </a:spcBef>
              <a:buFont typeface="Arial"/>
              <a:buChar char="•"/>
            </a:pPr>
            <a:r>
              <a:rPr lang="en" dirty="0"/>
              <a:t>For more information on the material presented in the notes see the References section.</a:t>
            </a:r>
          </a:p>
          <a:p>
            <a:pPr marL="457200" lvl="0" indent="-298450" rtl="0">
              <a:spcBef>
                <a:spcPts val="0"/>
              </a:spcBef>
              <a:buSzPct val="100000"/>
            </a:pPr>
            <a:r>
              <a:rPr lang="en" b="1" dirty="0">
                <a:solidFill>
                  <a:srgbClr val="222222"/>
                </a:solidFill>
                <a:highlight>
                  <a:srgbClr val="FFFFFF"/>
                </a:highlight>
              </a:rPr>
              <a:t>Zoonotic disease:</a:t>
            </a:r>
            <a:r>
              <a:rPr lang="en" dirty="0">
                <a:solidFill>
                  <a:srgbClr val="222222"/>
                </a:solidFill>
                <a:highlight>
                  <a:srgbClr val="FFFFFF"/>
                </a:highlight>
              </a:rPr>
              <a:t> a disease that can be passed between animals and humans. </a:t>
            </a:r>
          </a:p>
          <a:p>
            <a:pPr lvl="0" rtl="0">
              <a:spcBef>
                <a:spcPts val="0"/>
              </a:spcBef>
              <a:buNone/>
            </a:pPr>
            <a:endParaRPr sz="1200" dirty="0">
              <a:solidFill>
                <a:srgbClr val="222222"/>
              </a:solidFill>
              <a:highlight>
                <a:srgbClr val="FFFFFF"/>
              </a:highlight>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Shape 10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9" name="Shape 10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algn="l" rtl="0">
              <a:spcBef>
                <a:spcPts val="0"/>
              </a:spcBef>
              <a:buClr>
                <a:schemeClr val="dk1"/>
              </a:buClr>
              <a:buSzPct val="100000"/>
              <a:buFont typeface="Arial"/>
              <a:buChar char="•"/>
            </a:pPr>
            <a:r>
              <a:rPr lang="en" dirty="0">
                <a:solidFill>
                  <a:schemeClr val="dk1"/>
                </a:solidFill>
              </a:rPr>
              <a:t>This slide presents an overview of zoonotic diseases</a:t>
            </a:r>
          </a:p>
          <a:p>
            <a:pPr marL="457200" lvl="0" indent="-298450" rtl="0">
              <a:spcBef>
                <a:spcPts val="0"/>
              </a:spcBef>
              <a:buClr>
                <a:schemeClr val="dk1"/>
              </a:buClr>
              <a:buSzPct val="100000"/>
              <a:buFont typeface="Arial"/>
              <a:buChar char="•"/>
            </a:pPr>
            <a:r>
              <a:rPr lang="en" b="1" dirty="0">
                <a:solidFill>
                  <a:srgbClr val="222222"/>
                </a:solidFill>
              </a:rPr>
              <a:t>“</a:t>
            </a:r>
            <a:r>
              <a:rPr lang="en" dirty="0">
                <a:solidFill>
                  <a:srgbClr val="222222"/>
                </a:solidFill>
              </a:rPr>
              <a:t>Zoonotic diseases can be caused by viruses, bacteria, parasites, and fungi. These diseases are very common. Scientists estimate that more than 6 out of every 10 infectious diseases in humans are spread from animals” (Source: </a:t>
            </a:r>
            <a:r>
              <a:rPr lang="en" dirty="0" smtClean="0">
                <a:solidFill>
                  <a:srgbClr val="222222"/>
                </a:solidFill>
              </a:rPr>
              <a:t>Center</a:t>
            </a:r>
            <a:r>
              <a:rPr lang="en-US" dirty="0" smtClean="0">
                <a:solidFill>
                  <a:srgbClr val="222222"/>
                </a:solidFill>
              </a:rPr>
              <a:t>s</a:t>
            </a:r>
            <a:r>
              <a:rPr lang="en" dirty="0" smtClean="0">
                <a:solidFill>
                  <a:srgbClr val="222222"/>
                </a:solidFill>
              </a:rPr>
              <a:t> </a:t>
            </a:r>
            <a:r>
              <a:rPr lang="en" dirty="0">
                <a:solidFill>
                  <a:srgbClr val="222222"/>
                </a:solidFill>
              </a:rPr>
              <a:t>for Disease Control, 2015.)</a:t>
            </a:r>
          </a:p>
          <a:p>
            <a:pPr lvl="0" algn="l" rtl="0">
              <a:spcBef>
                <a:spcPts val="0"/>
              </a:spcBef>
              <a:buNone/>
            </a:pPr>
            <a:endParaRPr dirty="0">
              <a:solidFill>
                <a:schemeClr val="dk1"/>
              </a:solidFill>
            </a:endParaRPr>
          </a:p>
          <a:p>
            <a:pPr lvl="0" algn="l" rtl="0">
              <a:spcBef>
                <a:spcPts val="0"/>
              </a:spcBef>
              <a:buNone/>
            </a:pPr>
            <a:r>
              <a:rPr lang="en" sz="1000" dirty="0" smtClean="0">
                <a:solidFill>
                  <a:schemeClr val="dk1"/>
                </a:solidFill>
              </a:rPr>
              <a:t>Image Courtesy of Netherlands National Institute for Public Health and the Environment </a:t>
            </a:r>
            <a:endParaRPr lang="en" sz="1000" dirty="0">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7" name="Shape 11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algn="l" rtl="0">
              <a:spcBef>
                <a:spcPts val="0"/>
              </a:spcBef>
              <a:buClr>
                <a:schemeClr val="dk1"/>
              </a:buClr>
              <a:buSzPct val="100000"/>
              <a:buFont typeface="Arial"/>
              <a:buChar char="•"/>
            </a:pPr>
            <a:r>
              <a:rPr lang="en" dirty="0">
                <a:solidFill>
                  <a:schemeClr val="dk1"/>
                </a:solidFill>
              </a:rPr>
              <a:t>This slide articulates how zoonotic diseases are transmitted through direct contact. </a:t>
            </a:r>
          </a:p>
          <a:p>
            <a:pPr lvl="0" algn="l" rtl="0">
              <a:spcBef>
                <a:spcPts val="0"/>
              </a:spcBef>
              <a:buNone/>
            </a:pPr>
            <a:r>
              <a:rPr lang="en" dirty="0">
                <a:solidFill>
                  <a:schemeClr val="dk1"/>
                </a:solidFill>
              </a:rPr>
              <a:t> </a:t>
            </a:r>
          </a:p>
          <a:p>
            <a:pPr lvl="0" algn="l" rtl="0">
              <a:spcBef>
                <a:spcPts val="0"/>
              </a:spcBef>
              <a:buNone/>
            </a:pPr>
            <a:r>
              <a:rPr lang="en" dirty="0">
                <a:solidFill>
                  <a:schemeClr val="dk1"/>
                </a:solidFill>
              </a:rPr>
              <a:t>Image Courtesy of Netherlands National Institute for Public Health and the Environment </a:t>
            </a:r>
          </a:p>
          <a:p>
            <a:pPr lvl="0" algn="l" rtl="0">
              <a:spcBef>
                <a:spcPts val="0"/>
              </a:spcBef>
              <a:buNone/>
            </a:pPr>
            <a:endParaRPr dirty="0">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5" name="Shape 12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algn="l" rtl="0">
              <a:spcBef>
                <a:spcPts val="0"/>
              </a:spcBef>
              <a:buClr>
                <a:schemeClr val="dk1"/>
              </a:buClr>
              <a:buSzPct val="100000"/>
              <a:buFont typeface="Arial"/>
              <a:buChar char="•"/>
            </a:pPr>
            <a:r>
              <a:rPr lang="en" dirty="0">
                <a:solidFill>
                  <a:schemeClr val="dk1"/>
                </a:solidFill>
              </a:rPr>
              <a:t>This slide explain how zoonotic diseases can be transmitted orally. </a:t>
            </a:r>
          </a:p>
          <a:p>
            <a:pPr lvl="0" algn="l" rtl="0">
              <a:spcBef>
                <a:spcPts val="0"/>
              </a:spcBef>
              <a:buNone/>
            </a:pPr>
            <a:endParaRPr dirty="0">
              <a:solidFill>
                <a:schemeClr val="dk1"/>
              </a:solidFill>
            </a:endParaRPr>
          </a:p>
          <a:p>
            <a:pPr lvl="0" algn="l" rtl="0">
              <a:spcBef>
                <a:spcPts val="0"/>
              </a:spcBef>
              <a:buNone/>
            </a:pPr>
            <a:r>
              <a:rPr lang="en" sz="1000" dirty="0">
                <a:solidFill>
                  <a:schemeClr val="dk1"/>
                </a:solidFill>
              </a:rPr>
              <a:t>Image Courtesy of Netherlands National Institute for Public Health and the Environment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Shape 13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spcBef>
                <a:spcPts val="0"/>
              </a:spcBef>
              <a:buClr>
                <a:schemeClr val="dk1"/>
              </a:buClr>
              <a:buSzPct val="100000"/>
              <a:buFont typeface="Arial"/>
              <a:buChar char="•"/>
            </a:pPr>
            <a:r>
              <a:rPr lang="en" dirty="0">
                <a:solidFill>
                  <a:schemeClr val="dk1"/>
                </a:solidFill>
              </a:rPr>
              <a:t>This slide describes how zoonotic diseases can be transmitted through the air. </a:t>
            </a:r>
          </a:p>
          <a:p>
            <a:pPr lvl="0" rtl="0">
              <a:spcBef>
                <a:spcPts val="0"/>
              </a:spcBef>
              <a:buNone/>
            </a:pPr>
            <a:endParaRPr lang="en-US" dirty="0" smtClean="0">
              <a:solidFill>
                <a:schemeClr val="dk1"/>
              </a:solidFill>
            </a:endParaRPr>
          </a:p>
          <a:p>
            <a:pPr lvl="0" rtl="0">
              <a:spcBef>
                <a:spcPts val="0"/>
              </a:spcBef>
              <a:buNone/>
            </a:pPr>
            <a:r>
              <a:rPr lang="en-US" dirty="0" smtClean="0">
                <a:solidFill>
                  <a:schemeClr val="dk1"/>
                </a:solidFill>
              </a:rPr>
              <a:t>Image courtesy of USF</a:t>
            </a:r>
            <a:endParaRPr dirty="0">
              <a:solidFill>
                <a:schemeClr val="dk1"/>
              </a:solidFill>
            </a:endParaRPr>
          </a:p>
          <a:p>
            <a:pPr lvl="0" rtl="0">
              <a:spcBef>
                <a:spcPts val="0"/>
              </a:spcBef>
              <a:buNone/>
            </a:pPr>
            <a:endParaRPr dirty="0"/>
          </a:p>
          <a:p>
            <a:pPr lvl="0" rtl="0">
              <a:spcBef>
                <a:spcPts val="0"/>
              </a:spcBef>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Shape 13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0" name="Shape 14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28600" rtl="0">
              <a:spcBef>
                <a:spcPts val="0"/>
              </a:spcBef>
              <a:buFont typeface="Arial"/>
              <a:buChar char="•"/>
            </a:pPr>
            <a:r>
              <a:rPr lang="en" dirty="0"/>
              <a:t>Definitions of reservoirs, vectors, and hosts: </a:t>
            </a:r>
          </a:p>
          <a:p>
            <a:pPr marL="914400" lvl="1" indent="-228600" rtl="0">
              <a:spcBef>
                <a:spcPts val="0"/>
              </a:spcBef>
              <a:buFont typeface="Arial"/>
              <a:buChar char="•"/>
            </a:pPr>
            <a:r>
              <a:rPr lang="en" b="1" dirty="0"/>
              <a:t>Reservoir: </a:t>
            </a:r>
            <a:r>
              <a:rPr lang="en" dirty="0"/>
              <a:t>The habitat in which an infectious agent normally lives, grows and multiplies; reservoirs include human reservoirs, animals reservoirs, and environmental reservoirs. </a:t>
            </a:r>
          </a:p>
          <a:p>
            <a:pPr marL="914400" lvl="1" indent="-228600" rtl="0">
              <a:spcBef>
                <a:spcPts val="0"/>
              </a:spcBef>
              <a:buFont typeface="Arial"/>
              <a:buChar char="•"/>
            </a:pPr>
            <a:r>
              <a:rPr lang="en" b="1" dirty="0"/>
              <a:t>Host: </a:t>
            </a:r>
            <a:r>
              <a:rPr lang="en" dirty="0"/>
              <a:t>A person or other living organism that can be infected by an infectious agent under natural conditions.</a:t>
            </a:r>
          </a:p>
          <a:p>
            <a:pPr marL="914400" lvl="1" indent="-228600" rtl="0">
              <a:spcBef>
                <a:spcPts val="0"/>
              </a:spcBef>
              <a:buFont typeface="Arial"/>
              <a:buChar char="•"/>
            </a:pPr>
            <a:r>
              <a:rPr lang="en" b="1" dirty="0"/>
              <a:t>Vector: </a:t>
            </a:r>
            <a:r>
              <a:rPr lang="en" dirty="0"/>
              <a:t>An animate intermediary in the indirect transmission of an agent that carries the agent from a reservoir to a susceptible host.</a:t>
            </a:r>
          </a:p>
          <a:p>
            <a:pPr marL="1143000" lvl="2" indent="0" rtl="0">
              <a:spcBef>
                <a:spcPts val="0"/>
              </a:spcBef>
              <a:buFont typeface="Arial"/>
              <a:buNone/>
            </a:pPr>
            <a:endParaRPr lang="en-US" dirty="0" smtClean="0"/>
          </a:p>
          <a:p>
            <a:pPr marL="228600" lvl="0" indent="0" rtl="0">
              <a:spcBef>
                <a:spcPts val="0"/>
              </a:spcBef>
              <a:buFont typeface="Arial"/>
              <a:buNone/>
            </a:pPr>
            <a:r>
              <a:rPr lang="en" dirty="0" smtClean="0"/>
              <a:t>(</a:t>
            </a:r>
            <a:r>
              <a:rPr lang="en" dirty="0"/>
              <a:t>Source: Columbia Epidemiology Terms Glossary)</a:t>
            </a:r>
          </a:p>
          <a:p>
            <a:pPr lvl="0" rtl="0">
              <a:spcBef>
                <a:spcPts val="0"/>
              </a:spcBef>
              <a:buNone/>
            </a:pPr>
            <a:endParaRPr dirty="0"/>
          </a:p>
          <a:p>
            <a:pPr lvl="0" rtl="0">
              <a:spcBef>
                <a:spcPts val="0"/>
              </a:spcBef>
              <a:buNone/>
            </a:pPr>
            <a:r>
              <a:rPr lang="en" dirty="0">
                <a:solidFill>
                  <a:schemeClr val="dk1"/>
                </a:solidFill>
              </a:rPr>
              <a:t>Image</a:t>
            </a:r>
            <a:r>
              <a:rPr lang="en" sz="1000" dirty="0">
                <a:solidFill>
                  <a:schemeClr val="dk1"/>
                </a:solidFill>
              </a:rPr>
              <a:t> Courtesy of Netherlands National Institute for Public Health and the Environment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Shape 14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8" name="Shape 14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28600" rtl="0">
              <a:spcBef>
                <a:spcPts val="0"/>
              </a:spcBef>
              <a:buFont typeface="Arial"/>
              <a:buChar char="•"/>
            </a:pPr>
            <a:r>
              <a:rPr lang="en" dirty="0"/>
              <a:t>This video humorously and succinctly summarizes why zoonotic diseases are a particular danger to human health and explains special adaptations in bats that make them excellent reservoirs of viruses that severely impact humans but do not manifest symptoms in the bats themselves. </a:t>
            </a:r>
            <a:endParaRPr lang="en-US" dirty="0" smtClean="0"/>
          </a:p>
          <a:p>
            <a:pPr marL="457200" lvl="0" indent="-228600" rtl="0">
              <a:spcBef>
                <a:spcPts val="0"/>
              </a:spcBef>
              <a:buFont typeface="Arial"/>
              <a:buChar char="•"/>
            </a:pPr>
            <a:endParaRPr lang="en" dirty="0"/>
          </a:p>
          <a:p>
            <a:pPr marL="457200" lvl="0" indent="-228600" rtl="0">
              <a:spcBef>
                <a:spcPts val="0"/>
              </a:spcBef>
              <a:buFont typeface="Arial"/>
              <a:buChar char="•"/>
            </a:pPr>
            <a:r>
              <a:rPr lang="en" dirty="0"/>
              <a:t>Click link to play video. </a:t>
            </a:r>
          </a:p>
          <a:p>
            <a:pPr lvl="0" rtl="0">
              <a:spcBef>
                <a:spcPts val="0"/>
              </a:spcBef>
              <a:buNone/>
            </a:pPr>
            <a:endParaRPr sz="1000" dirty="0">
              <a:solidFill>
                <a:schemeClr val="dk1"/>
              </a:solidFill>
            </a:endParaRPr>
          </a:p>
          <a:p>
            <a:pPr lvl="0" rtl="0">
              <a:spcBef>
                <a:spcPts val="0"/>
              </a:spcBef>
              <a:buNone/>
            </a:pPr>
            <a:r>
              <a:rPr lang="en" sz="1000" dirty="0">
                <a:solidFill>
                  <a:schemeClr val="dk1"/>
                </a:solidFill>
              </a:rPr>
              <a:t>Video Courtesy of MinuteEarth</a:t>
            </a:r>
          </a:p>
          <a:p>
            <a:pPr lvl="0" rtl="0">
              <a:spcBef>
                <a:spcPts val="0"/>
              </a:spcBef>
              <a:buNone/>
            </a:pPr>
            <a:endParaRPr sz="1000" dirty="0">
              <a:solidFill>
                <a:schemeClr val="dk1"/>
              </a:solidFill>
            </a:endParaRPr>
          </a:p>
          <a:p>
            <a:pPr lvl="0" rtl="0">
              <a:spcBef>
                <a:spcPts val="0"/>
              </a:spcBef>
              <a:buNone/>
            </a:pPr>
            <a:endParaRPr sz="1000" dirty="0">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5" name="Shape 15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9" y="992767"/>
            <a:ext cx="8520599" cy="2736799"/>
          </a:xfrm>
          <a:prstGeom prst="rect">
            <a:avLst/>
          </a:prstGeom>
        </p:spPr>
        <p:txBody>
          <a:bodyPr lIns="91425" tIns="91425" rIns="91425" bIns="91425" anchor="b" anchorCtr="0"/>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a:endParaRPr/>
          </a:p>
        </p:txBody>
      </p:sp>
      <p:sp>
        <p:nvSpPr>
          <p:cNvPr id="11" name="Shape 11"/>
          <p:cNvSpPr txBox="1">
            <a:spLocks noGrp="1"/>
          </p:cNvSpPr>
          <p:nvPr>
            <p:ph type="subTitle" idx="1"/>
          </p:nvPr>
        </p:nvSpPr>
        <p:spPr>
          <a:xfrm>
            <a:off x="311701" y="3778833"/>
            <a:ext cx="8520599" cy="10568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a:endParaRPr/>
          </a:p>
        </p:txBody>
      </p:sp>
      <p:sp>
        <p:nvSpPr>
          <p:cNvPr id="12" name="Shape 12"/>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311701" y="1474833"/>
            <a:ext cx="8520599" cy="2618000"/>
          </a:xfrm>
          <a:prstGeom prst="rect">
            <a:avLst/>
          </a:prstGeom>
        </p:spPr>
        <p:txBody>
          <a:bodyPr lIns="91425" tIns="91425" rIns="91425" bIns="91425" anchor="b" anchorCtr="0"/>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a:endParaRPr/>
          </a:p>
        </p:txBody>
      </p:sp>
      <p:sp>
        <p:nvSpPr>
          <p:cNvPr id="46" name="Shape 46"/>
          <p:cNvSpPr txBox="1">
            <a:spLocks noGrp="1"/>
          </p:cNvSpPr>
          <p:nvPr>
            <p:ph type="body" idx="1"/>
          </p:nvPr>
        </p:nvSpPr>
        <p:spPr>
          <a:xfrm>
            <a:off x="311701" y="4202967"/>
            <a:ext cx="8520599" cy="17344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7" name="Shape 47"/>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55"/>
        <p:cNvGrpSpPr/>
        <p:nvPr/>
      </p:nvGrpSpPr>
      <p:grpSpPr>
        <a:xfrm>
          <a:off x="0" y="0"/>
          <a:ext cx="0" cy="0"/>
          <a:chOff x="0" y="0"/>
          <a:chExt cx="0" cy="0"/>
        </a:xfrm>
      </p:grpSpPr>
      <p:sp>
        <p:nvSpPr>
          <p:cNvPr id="57" name="Shape 57"/>
          <p:cNvSpPr txBox="1">
            <a:spLocks noGrp="1"/>
          </p:cNvSpPr>
          <p:nvPr>
            <p:ph type="body" idx="1"/>
          </p:nvPr>
        </p:nvSpPr>
        <p:spPr>
          <a:xfrm>
            <a:off x="457200" y="1828800"/>
            <a:ext cx="8229600" cy="4297200"/>
          </a:xfrm>
          <a:prstGeom prst="rect">
            <a:avLst/>
          </a:prstGeom>
          <a:noFill/>
          <a:ln>
            <a:noFill/>
          </a:ln>
        </p:spPr>
        <p:txBody>
          <a:bodyPr lIns="91425" tIns="91425" rIns="91425" bIns="91425" anchor="t" anchorCtr="0"/>
          <a:lstStyle>
            <a:lvl1pPr lvl="0" rtl="0">
              <a:spcBef>
                <a:spcPts val="0"/>
              </a:spcBef>
              <a:defRPr>
                <a:solidFill>
                  <a:schemeClr val="dk1"/>
                </a:solidFill>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sz="1800">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
        <p:nvSpPr>
          <p:cNvPr id="58" name="Shape 58"/>
          <p:cNvSpPr txBox="1">
            <a:spLocks noGrp="1"/>
          </p:cNvSpPr>
          <p:nvPr>
            <p:ph type="title"/>
          </p:nvPr>
        </p:nvSpPr>
        <p:spPr>
          <a:xfrm>
            <a:off x="457200" y="533400"/>
            <a:ext cx="8229600" cy="914399"/>
          </a:xfrm>
          <a:prstGeom prst="rect">
            <a:avLst/>
          </a:prstGeom>
          <a:noFill/>
          <a:ln>
            <a:noFill/>
          </a:ln>
        </p:spPr>
        <p:txBody>
          <a:bodyPr lIns="91425" tIns="91425" rIns="91425" bIns="91425" anchor="t" anchorCtr="0"/>
          <a:lstStyle>
            <a:lvl1pPr lvl="0" rtl="0">
              <a:spcBef>
                <a:spcPts val="0"/>
              </a:spcBef>
              <a:defRPr sz="36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1" y="2867800"/>
            <a:ext cx="8520599" cy="1122400"/>
          </a:xfrm>
          <a:prstGeom prst="rect">
            <a:avLst/>
          </a:prstGeom>
        </p:spPr>
        <p:txBody>
          <a:bodyPr lIns="91425" tIns="91425" rIns="91425" bIns="91425" anchor="ctr" anchorCtr="0"/>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a:p>
        </p:txBody>
      </p:sp>
      <p:sp>
        <p:nvSpPr>
          <p:cNvPr id="15" name="Shape 15"/>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1" y="593367"/>
            <a:ext cx="8520599" cy="763599"/>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311701" y="1536633"/>
            <a:ext cx="8520599" cy="45552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1" y="593367"/>
            <a:ext cx="8520599" cy="763599"/>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1" y="1536633"/>
            <a:ext cx="3999899" cy="45552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3" name="Shape 23"/>
          <p:cNvSpPr txBox="1">
            <a:spLocks noGrp="1"/>
          </p:cNvSpPr>
          <p:nvPr>
            <p:ph type="body" idx="2"/>
          </p:nvPr>
        </p:nvSpPr>
        <p:spPr>
          <a:xfrm>
            <a:off x="4832401" y="1536633"/>
            <a:ext cx="3999899" cy="45552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4" name="Shape 24"/>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1" y="593367"/>
            <a:ext cx="8520599" cy="763599"/>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1" y="740801"/>
            <a:ext cx="2807999" cy="1007599"/>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0" name="Shape 30"/>
          <p:cNvSpPr txBox="1">
            <a:spLocks noGrp="1"/>
          </p:cNvSpPr>
          <p:nvPr>
            <p:ph type="body" idx="1"/>
          </p:nvPr>
        </p:nvSpPr>
        <p:spPr>
          <a:xfrm>
            <a:off x="311701" y="1852800"/>
            <a:ext cx="2807999" cy="42392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1" name="Shape 31"/>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600200"/>
            <a:ext cx="6367800" cy="5454400"/>
          </a:xfrm>
          <a:prstGeom prst="rect">
            <a:avLst/>
          </a:prstGeom>
        </p:spPr>
        <p:txBody>
          <a:bodyPr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34" name="Shape 34"/>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4572000" y="-166"/>
            <a:ext cx="4572000" cy="6857999"/>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37" name="Shape 37"/>
          <p:cNvSpPr txBox="1">
            <a:spLocks noGrp="1"/>
          </p:cNvSpPr>
          <p:nvPr>
            <p:ph type="title"/>
          </p:nvPr>
        </p:nvSpPr>
        <p:spPr>
          <a:xfrm>
            <a:off x="265501" y="1644233"/>
            <a:ext cx="4045199" cy="1976400"/>
          </a:xfrm>
          <a:prstGeom prst="rect">
            <a:avLst/>
          </a:prstGeom>
        </p:spPr>
        <p:txBody>
          <a:bodyPr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38" name="Shape 38"/>
          <p:cNvSpPr txBox="1">
            <a:spLocks noGrp="1"/>
          </p:cNvSpPr>
          <p:nvPr>
            <p:ph type="subTitle" idx="1"/>
          </p:nvPr>
        </p:nvSpPr>
        <p:spPr>
          <a:xfrm>
            <a:off x="265501" y="3737433"/>
            <a:ext cx="4045199" cy="16468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39" name="Shape 39"/>
          <p:cNvSpPr txBox="1">
            <a:spLocks noGrp="1"/>
          </p:cNvSpPr>
          <p:nvPr>
            <p:ph type="body" idx="2"/>
          </p:nvPr>
        </p:nvSpPr>
        <p:spPr>
          <a:xfrm>
            <a:off x="4939500" y="965434"/>
            <a:ext cx="3837000" cy="4926799"/>
          </a:xfrm>
          <a:prstGeom prst="rect">
            <a:avLst/>
          </a:prstGeom>
        </p:spPr>
        <p:txBody>
          <a:bodyPr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5640767"/>
            <a:ext cx="5998800" cy="8068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stretch>
            <a:fillRect/>
          </a:stretch>
        </a:blip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1" y="593367"/>
            <a:ext cx="8520599" cy="763599"/>
          </a:xfrm>
          <a:prstGeom prst="rect">
            <a:avLst/>
          </a:prstGeom>
          <a:noFill/>
          <a:ln>
            <a:noFill/>
          </a:ln>
        </p:spPr>
        <p:txBody>
          <a:bodyPr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311701" y="1536633"/>
            <a:ext cx="8520599" cy="45552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2"/>
              </a:buClr>
              <a:buSzPct val="100000"/>
              <a:defRPr sz="1800">
                <a:solidFill>
                  <a:schemeClr val="dk2"/>
                </a:solidFill>
              </a:defRPr>
            </a:lvl1pPr>
            <a:lvl2pPr lvl="1">
              <a:lnSpc>
                <a:spcPct val="115000"/>
              </a:lnSpc>
              <a:spcBef>
                <a:spcPts val="0"/>
              </a:spcBef>
              <a:spcAft>
                <a:spcPts val="1600"/>
              </a:spcAft>
              <a:buClr>
                <a:schemeClr val="dk2"/>
              </a:buClr>
              <a:defRPr>
                <a:solidFill>
                  <a:schemeClr val="dk2"/>
                </a:solidFill>
              </a:defRPr>
            </a:lvl2pPr>
            <a:lvl3pPr lvl="2">
              <a:lnSpc>
                <a:spcPct val="115000"/>
              </a:lnSpc>
              <a:spcBef>
                <a:spcPts val="0"/>
              </a:spcBef>
              <a:spcAft>
                <a:spcPts val="1600"/>
              </a:spcAft>
              <a:buClr>
                <a:schemeClr val="dk2"/>
              </a:buClr>
              <a:defRPr>
                <a:solidFill>
                  <a:schemeClr val="dk2"/>
                </a:solidFill>
              </a:defRPr>
            </a:lvl3pPr>
            <a:lvl4pPr lvl="3">
              <a:lnSpc>
                <a:spcPct val="115000"/>
              </a:lnSpc>
              <a:spcBef>
                <a:spcPts val="0"/>
              </a:spcBef>
              <a:spcAft>
                <a:spcPts val="1600"/>
              </a:spcAft>
              <a:buClr>
                <a:schemeClr val="dk2"/>
              </a:buClr>
              <a:defRPr>
                <a:solidFill>
                  <a:schemeClr val="dk2"/>
                </a:solidFill>
              </a:defRPr>
            </a:lvl4pPr>
            <a:lvl5pPr lvl="4">
              <a:lnSpc>
                <a:spcPct val="115000"/>
              </a:lnSpc>
              <a:spcBef>
                <a:spcPts val="0"/>
              </a:spcBef>
              <a:spcAft>
                <a:spcPts val="1600"/>
              </a:spcAft>
              <a:buClr>
                <a:schemeClr val="dk2"/>
              </a:buClr>
              <a:defRPr>
                <a:solidFill>
                  <a:schemeClr val="dk2"/>
                </a:solidFill>
              </a:defRPr>
            </a:lvl5pPr>
            <a:lvl6pPr lvl="5">
              <a:lnSpc>
                <a:spcPct val="115000"/>
              </a:lnSpc>
              <a:spcBef>
                <a:spcPts val="0"/>
              </a:spcBef>
              <a:spcAft>
                <a:spcPts val="1600"/>
              </a:spcAft>
              <a:buClr>
                <a:schemeClr val="dk2"/>
              </a:buClr>
              <a:defRPr>
                <a:solidFill>
                  <a:schemeClr val="dk2"/>
                </a:solidFill>
              </a:defRPr>
            </a:lvl6pPr>
            <a:lvl7pPr lvl="6">
              <a:lnSpc>
                <a:spcPct val="115000"/>
              </a:lnSpc>
              <a:spcBef>
                <a:spcPts val="0"/>
              </a:spcBef>
              <a:spcAft>
                <a:spcPts val="1600"/>
              </a:spcAft>
              <a:buClr>
                <a:schemeClr val="dk2"/>
              </a:buClr>
              <a:defRPr>
                <a:solidFill>
                  <a:schemeClr val="dk2"/>
                </a:solidFill>
              </a:defRPr>
            </a:lvl7pPr>
            <a:lvl8pPr lvl="7">
              <a:lnSpc>
                <a:spcPct val="115000"/>
              </a:lnSpc>
              <a:spcBef>
                <a:spcPts val="0"/>
              </a:spcBef>
              <a:spcAft>
                <a:spcPts val="1600"/>
              </a:spcAft>
              <a:buClr>
                <a:schemeClr val="dk2"/>
              </a:buClr>
              <a:defRPr>
                <a:solidFill>
                  <a:schemeClr val="dk2"/>
                </a:solidFill>
              </a:defRPr>
            </a:lvl8pPr>
            <a:lvl9pPr lvl="8">
              <a:lnSpc>
                <a:spcPct val="115000"/>
              </a:lnSpc>
              <a:spcBef>
                <a:spcPts val="0"/>
              </a:spcBef>
              <a:spcAft>
                <a:spcPts val="1600"/>
              </a:spcAft>
              <a:buClr>
                <a:schemeClr val="dk2"/>
              </a:buClr>
              <a:defRPr>
                <a:solidFill>
                  <a:schemeClr val="dk2"/>
                </a:solidFill>
              </a:defRPr>
            </a:lvl9pPr>
          </a:lstStyle>
          <a:p>
            <a:endParaRPr/>
          </a:p>
        </p:txBody>
      </p:sp>
      <p:sp>
        <p:nvSpPr>
          <p:cNvPr id="8" name="Shape 8"/>
          <p:cNvSpPr txBox="1">
            <a:spLocks noGrp="1"/>
          </p:cNvSpPr>
          <p:nvPr>
            <p:ph type="sldNum" idx="12"/>
          </p:nvPr>
        </p:nvSpPr>
        <p:spPr>
          <a:xfrm>
            <a:off x="8472458" y="6217621"/>
            <a:ext cx="548699" cy="5248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 sz="1000">
                <a:solidFill>
                  <a:schemeClr val="dk2"/>
                </a:solidFill>
              </a:rPr>
              <a:t>‹#›</a:t>
            </a:fld>
            <a:endParaRPr lang="en"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73"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3.gi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3.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4.g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5.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6.gif"/></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s://www.youtube.com/watch?v=Ao0dqJvH4a0" TargetMode="External"/><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hyperlink" Target="http://www.cdc.gov/parasites/about.html%23worms" TargetMode="External"/><Relationship Id="rId4" Type="http://schemas.openxmlformats.org/officeDocument/2006/relationships/hyperlink" Target="http://www.cfsph.iastate.edu/Zoonoses/assets/English/zoonotic_dz_transmission.pdf" TargetMode="External"/><Relationship Id="rId5" Type="http://schemas.openxmlformats.org/officeDocument/2006/relationships/hyperlink" Target="http://www.prb.org/pdf10/neglectedtropicaldiseases.pdf" TargetMode="External"/><Relationship Id="rId6" Type="http://schemas.openxmlformats.org/officeDocument/2006/relationships/hyperlink" Target="http://www.cfsph.iastate.edu/Infection_Control/Routes/vector-borne.php" TargetMode="External"/><Relationship Id="rId7" Type="http://schemas.openxmlformats.org/officeDocument/2006/relationships/hyperlink" Target="http://www.cdc.gov/onehealth/zoonotic-diseases.html" TargetMode="External"/><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05"/>
        <p:cNvGrpSpPr/>
        <p:nvPr/>
      </p:nvGrpSpPr>
      <p:grpSpPr>
        <a:xfrm>
          <a:off x="0" y="0"/>
          <a:ext cx="0" cy="0"/>
          <a:chOff x="0" y="0"/>
          <a:chExt cx="0" cy="0"/>
        </a:xfrm>
      </p:grpSpPr>
      <p:sp>
        <p:nvSpPr>
          <p:cNvPr id="4" name="Shape 103"/>
          <p:cNvSpPr txBox="1">
            <a:spLocks noGrp="1"/>
          </p:cNvSpPr>
          <p:nvPr>
            <p:ph type="ctrTitle"/>
          </p:nvPr>
        </p:nvSpPr>
        <p:spPr>
          <a:xfrm>
            <a:off x="609600" y="789080"/>
            <a:ext cx="7772400" cy="4936503"/>
          </a:xfrm>
          <a:prstGeom prst="rect">
            <a:avLst/>
          </a:prstGeom>
        </p:spPr>
        <p:txBody>
          <a:bodyPr lIns="91425" tIns="91425" rIns="91425" bIns="91425" anchor="t" anchorCtr="0">
            <a:noAutofit/>
          </a:bodyPr>
          <a:lstStyle/>
          <a:p>
            <a:pPr lvl="0" algn="l" rtl="0">
              <a:spcBef>
                <a:spcPts val="0"/>
              </a:spcBef>
              <a:buNone/>
            </a:pPr>
            <a:r>
              <a:rPr lang="en-US" sz="8000" dirty="0" smtClean="0">
                <a:solidFill>
                  <a:schemeClr val="bg1"/>
                </a:solidFill>
                <a:latin typeface="Arial Black"/>
                <a:cs typeface="Arial Black"/>
              </a:rPr>
              <a:t>Zoonotic Diseases</a:t>
            </a:r>
            <a:endParaRPr lang="en" sz="8000" dirty="0">
              <a:solidFill>
                <a:schemeClr val="bg1"/>
              </a:solidFill>
              <a:latin typeface="Arial Black"/>
              <a:cs typeface="Arial Black"/>
            </a:endParaRPr>
          </a:p>
        </p:txBody>
      </p:sp>
    </p:spTree>
  </p:cSld>
  <p:clrMapOvr>
    <a:masterClrMapping/>
  </p:clrMapOvr>
  <p:transition xmlns:p14="http://schemas.microsoft.com/office/powerpoint/2010/mai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2" name="Shape 112"/>
          <p:cNvSpPr txBox="1">
            <a:spLocks noGrp="1"/>
          </p:cNvSpPr>
          <p:nvPr>
            <p:ph type="body" idx="1"/>
          </p:nvPr>
        </p:nvSpPr>
        <p:spPr>
          <a:xfrm>
            <a:off x="457201" y="1667927"/>
            <a:ext cx="4092299" cy="4297200"/>
          </a:xfrm>
          <a:prstGeom prst="rect">
            <a:avLst/>
          </a:prstGeom>
        </p:spPr>
        <p:txBody>
          <a:bodyPr lIns="91425" tIns="91425" rIns="91425" bIns="91425" anchor="t" anchorCtr="0">
            <a:noAutofit/>
          </a:bodyPr>
          <a:lstStyle/>
          <a:p>
            <a:pPr lvl="0" rtl="0">
              <a:lnSpc>
                <a:spcPct val="100000"/>
              </a:lnSpc>
              <a:spcBef>
                <a:spcPts val="0"/>
              </a:spcBef>
              <a:buSzPct val="100000"/>
            </a:pPr>
            <a:r>
              <a:rPr lang="en" sz="1800" b="1" dirty="0"/>
              <a:t>A disease that can be spread by  animals and contracted by humans from </a:t>
            </a:r>
            <a:r>
              <a:rPr lang="en" sz="1800" b="1" dirty="0" smtClean="0"/>
              <a:t>animals</a:t>
            </a:r>
            <a:r>
              <a:rPr lang="en-US" sz="1800" b="1" dirty="0" smtClean="0"/>
              <a:t>.</a:t>
            </a:r>
            <a:endParaRPr lang="en" sz="1800" b="1" dirty="0"/>
          </a:p>
          <a:p>
            <a:pPr lvl="1" rtl="0">
              <a:lnSpc>
                <a:spcPct val="100000"/>
              </a:lnSpc>
              <a:spcBef>
                <a:spcPts val="0"/>
              </a:spcBef>
              <a:buSzPct val="100000"/>
            </a:pPr>
            <a:r>
              <a:rPr lang="en" sz="1800" dirty="0">
                <a:solidFill>
                  <a:schemeClr val="accent2"/>
                </a:solidFill>
              </a:rPr>
              <a:t>Caused by: </a:t>
            </a:r>
          </a:p>
          <a:p>
            <a:pPr marL="320040" lvl="2" indent="-320040" rtl="0">
              <a:lnSpc>
                <a:spcPct val="100000"/>
              </a:lnSpc>
              <a:spcBef>
                <a:spcPts val="0"/>
              </a:spcBef>
              <a:buClr>
                <a:srgbClr val="FF6600"/>
              </a:buClr>
              <a:buSzPct val="100000"/>
              <a:buFont typeface="Wingdings" charset="2"/>
              <a:buChar char="§"/>
            </a:pPr>
            <a:r>
              <a:rPr lang="en" dirty="0">
                <a:solidFill>
                  <a:schemeClr val="accent2"/>
                </a:solidFill>
              </a:rPr>
              <a:t>Bacteria</a:t>
            </a:r>
          </a:p>
          <a:p>
            <a:pPr marL="320040" lvl="2" indent="-320040" rtl="0">
              <a:lnSpc>
                <a:spcPct val="100000"/>
              </a:lnSpc>
              <a:spcBef>
                <a:spcPts val="0"/>
              </a:spcBef>
              <a:buClr>
                <a:srgbClr val="FF6600"/>
              </a:buClr>
              <a:buSzPct val="100000"/>
              <a:buFont typeface="Wingdings" charset="2"/>
              <a:buChar char="§"/>
            </a:pPr>
            <a:r>
              <a:rPr lang="en" dirty="0">
                <a:solidFill>
                  <a:schemeClr val="accent2"/>
                </a:solidFill>
              </a:rPr>
              <a:t>Viruses</a:t>
            </a:r>
          </a:p>
          <a:p>
            <a:pPr marL="320040" lvl="2" indent="-320040" rtl="0">
              <a:lnSpc>
                <a:spcPct val="100000"/>
              </a:lnSpc>
              <a:spcBef>
                <a:spcPts val="0"/>
              </a:spcBef>
              <a:buClr>
                <a:srgbClr val="FF6600"/>
              </a:buClr>
              <a:buSzPct val="100000"/>
              <a:buFont typeface="Wingdings" charset="2"/>
              <a:buChar char="§"/>
            </a:pPr>
            <a:r>
              <a:rPr lang="en" dirty="0">
                <a:solidFill>
                  <a:schemeClr val="accent2"/>
                </a:solidFill>
              </a:rPr>
              <a:t>Parasites </a:t>
            </a:r>
          </a:p>
          <a:p>
            <a:pPr marL="320040" lvl="2" indent="-320040" rtl="0">
              <a:lnSpc>
                <a:spcPct val="100000"/>
              </a:lnSpc>
              <a:spcBef>
                <a:spcPts val="0"/>
              </a:spcBef>
              <a:buClr>
                <a:srgbClr val="FF6600"/>
              </a:buClr>
              <a:buSzPct val="100000"/>
              <a:buFont typeface="Wingdings" charset="2"/>
              <a:buChar char="§"/>
            </a:pPr>
            <a:r>
              <a:rPr lang="en" dirty="0">
                <a:solidFill>
                  <a:schemeClr val="accent2"/>
                </a:solidFill>
              </a:rPr>
              <a:t>Fungi</a:t>
            </a:r>
          </a:p>
          <a:p>
            <a:pPr lvl="0" rtl="0">
              <a:lnSpc>
                <a:spcPct val="100000"/>
              </a:lnSpc>
              <a:spcBef>
                <a:spcPts val="0"/>
              </a:spcBef>
              <a:buSzPct val="100000"/>
            </a:pPr>
            <a:r>
              <a:rPr lang="en" sz="1800" dirty="0"/>
              <a:t>Estimated that </a:t>
            </a:r>
            <a:r>
              <a:rPr lang="en" sz="1800" b="1" dirty="0"/>
              <a:t>more than 6 out of every 10</a:t>
            </a:r>
            <a:r>
              <a:rPr lang="en" sz="1800" dirty="0"/>
              <a:t> infectious diseases in humans are spread from animals </a:t>
            </a:r>
          </a:p>
        </p:txBody>
      </p:sp>
      <p:sp>
        <p:nvSpPr>
          <p:cNvPr id="111" name="Shape 111"/>
          <p:cNvSpPr txBox="1">
            <a:spLocks noGrp="1"/>
          </p:cNvSpPr>
          <p:nvPr>
            <p:ph type="title"/>
          </p:nvPr>
        </p:nvSpPr>
        <p:spPr>
          <a:xfrm>
            <a:off x="434700" y="304798"/>
            <a:ext cx="8229600" cy="914399"/>
          </a:xfrm>
          <a:prstGeom prst="rect">
            <a:avLst/>
          </a:prstGeom>
        </p:spPr>
        <p:txBody>
          <a:bodyPr lIns="91425" tIns="91425" rIns="91425" bIns="91425" anchor="t" anchorCtr="0">
            <a:noAutofit/>
          </a:bodyPr>
          <a:lstStyle/>
          <a:p>
            <a:pPr lvl="0" rtl="0">
              <a:spcBef>
                <a:spcPts val="0"/>
              </a:spcBef>
              <a:buNone/>
            </a:pPr>
            <a:r>
              <a:rPr lang="en" sz="4200" dirty="0"/>
              <a:t>Zoonotic Diseases</a:t>
            </a:r>
          </a:p>
        </p:txBody>
      </p:sp>
      <p:sp>
        <p:nvSpPr>
          <p:cNvPr id="114" name="Shape 114"/>
          <p:cNvSpPr txBox="1"/>
          <p:nvPr/>
        </p:nvSpPr>
        <p:spPr>
          <a:xfrm>
            <a:off x="5143475" y="5610134"/>
            <a:ext cx="3000000" cy="331999"/>
          </a:xfrm>
          <a:prstGeom prst="rect">
            <a:avLst/>
          </a:prstGeom>
          <a:noFill/>
          <a:ln>
            <a:noFill/>
          </a:ln>
        </p:spPr>
        <p:txBody>
          <a:bodyPr lIns="91425" tIns="91425" rIns="91425" bIns="91425" anchor="ctr" anchorCtr="0">
            <a:noAutofit/>
          </a:bodyPr>
          <a:lstStyle/>
          <a:p>
            <a:pPr lvl="0" algn="ctr" rtl="0">
              <a:spcBef>
                <a:spcPts val="0"/>
              </a:spcBef>
              <a:buNone/>
            </a:pPr>
            <a:endParaRPr sz="700">
              <a:solidFill>
                <a:schemeClr val="dk1"/>
              </a:solidFill>
            </a:endParaRPr>
          </a:p>
        </p:txBody>
      </p:sp>
      <p:pic>
        <p:nvPicPr>
          <p:cNvPr id="6" name="Shape 121"/>
          <p:cNvPicPr preferRelativeResize="0"/>
          <p:nvPr/>
        </p:nvPicPr>
        <p:blipFill rotWithShape="1">
          <a:blip r:embed="rId3">
            <a:alphaModFix/>
          </a:blip>
          <a:srcRect l="19795" t="11804" r="12918" b="23154"/>
          <a:stretch/>
        </p:blipFill>
        <p:spPr>
          <a:xfrm>
            <a:off x="4682864" y="2117808"/>
            <a:ext cx="4116900" cy="2984627"/>
          </a:xfrm>
          <a:prstGeom prst="rect">
            <a:avLst/>
          </a:prstGeom>
          <a:noFill/>
          <a:ln>
            <a:noFill/>
          </a:ln>
        </p:spPr>
      </p:pic>
    </p:spTree>
  </p:cSld>
  <p:clrMapOvr>
    <a:masterClrMapping/>
  </p:clrMapOvr>
  <p:transition xmlns:p14="http://schemas.microsoft.com/office/powerpoint/2010/mai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Shape 119"/>
          <p:cNvSpPr txBox="1">
            <a:spLocks noGrp="1"/>
          </p:cNvSpPr>
          <p:nvPr>
            <p:ph type="body" idx="1"/>
          </p:nvPr>
        </p:nvSpPr>
        <p:spPr>
          <a:xfrm>
            <a:off x="434700" y="1651000"/>
            <a:ext cx="4408234" cy="4826000"/>
          </a:xfrm>
          <a:prstGeom prst="rect">
            <a:avLst/>
          </a:prstGeom>
        </p:spPr>
        <p:txBody>
          <a:bodyPr lIns="91425" tIns="91425" rIns="91425" bIns="91425" anchor="t" anchorCtr="0">
            <a:noAutofit/>
          </a:bodyPr>
          <a:lstStyle/>
          <a:p>
            <a:pPr lvl="0" rtl="0">
              <a:lnSpc>
                <a:spcPct val="100000"/>
              </a:lnSpc>
              <a:spcBef>
                <a:spcPts val="0"/>
              </a:spcBef>
              <a:spcAft>
                <a:spcPts val="1000"/>
              </a:spcAft>
              <a:buSzPct val="100000"/>
            </a:pPr>
            <a:r>
              <a:rPr lang="en" sz="1700" b="1" dirty="0"/>
              <a:t>Passing of pathogen directly to a host (animal or person) from a previous </a:t>
            </a:r>
            <a:r>
              <a:rPr lang="en" sz="1700" b="1" dirty="0" smtClean="0"/>
              <a:t>host</a:t>
            </a:r>
            <a:r>
              <a:rPr lang="en-US" sz="1700" b="1" dirty="0" smtClean="0"/>
              <a:t>.</a:t>
            </a:r>
            <a:endParaRPr lang="en" sz="1700" b="1" dirty="0"/>
          </a:p>
          <a:p>
            <a:pPr marL="320040" lvl="1" indent="-320040" rtl="0">
              <a:lnSpc>
                <a:spcPct val="100000"/>
              </a:lnSpc>
              <a:spcBef>
                <a:spcPts val="0"/>
              </a:spcBef>
              <a:spcAft>
                <a:spcPts val="1000"/>
              </a:spcAft>
              <a:buClr>
                <a:srgbClr val="FF6600"/>
              </a:buClr>
              <a:buSzPct val="100000"/>
              <a:buFont typeface="Wingdings" charset="2"/>
              <a:buChar char="§"/>
            </a:pPr>
            <a:r>
              <a:rPr lang="en" sz="1700" dirty="0">
                <a:solidFill>
                  <a:schemeClr val="accent2"/>
                </a:solidFill>
              </a:rPr>
              <a:t>Bites</a:t>
            </a:r>
          </a:p>
          <a:p>
            <a:pPr marL="320040" lvl="1" indent="-320040" rtl="0">
              <a:lnSpc>
                <a:spcPct val="100000"/>
              </a:lnSpc>
              <a:spcBef>
                <a:spcPts val="0"/>
              </a:spcBef>
              <a:spcAft>
                <a:spcPts val="1000"/>
              </a:spcAft>
              <a:buClr>
                <a:srgbClr val="FF6600"/>
              </a:buClr>
              <a:buSzPct val="100000"/>
              <a:buFont typeface="Wingdings" charset="2"/>
              <a:buChar char="§"/>
            </a:pPr>
            <a:r>
              <a:rPr lang="en" sz="1700" dirty="0">
                <a:solidFill>
                  <a:schemeClr val="accent2"/>
                </a:solidFill>
              </a:rPr>
              <a:t>Scratches </a:t>
            </a:r>
          </a:p>
          <a:p>
            <a:pPr marL="320040" lvl="1" indent="-320040" rtl="0">
              <a:lnSpc>
                <a:spcPct val="100000"/>
              </a:lnSpc>
              <a:spcBef>
                <a:spcPts val="0"/>
              </a:spcBef>
              <a:spcAft>
                <a:spcPts val="1000"/>
              </a:spcAft>
              <a:buClr>
                <a:srgbClr val="FF6600"/>
              </a:buClr>
              <a:buSzPct val="100000"/>
              <a:buFont typeface="Wingdings" charset="2"/>
              <a:buChar char="§"/>
            </a:pPr>
            <a:r>
              <a:rPr lang="en" sz="1700" dirty="0">
                <a:solidFill>
                  <a:schemeClr val="accent2"/>
                </a:solidFill>
              </a:rPr>
              <a:t>Direct contact with animal </a:t>
            </a:r>
            <a:r>
              <a:rPr lang="en" sz="1700" dirty="0" smtClean="0">
                <a:solidFill>
                  <a:schemeClr val="accent2"/>
                </a:solidFill>
              </a:rPr>
              <a:t>tissues</a:t>
            </a:r>
            <a:r>
              <a:rPr lang="en-US" sz="1700" dirty="0" smtClean="0">
                <a:solidFill>
                  <a:schemeClr val="accent2"/>
                </a:solidFill>
              </a:rPr>
              <a:t/>
            </a:r>
            <a:br>
              <a:rPr lang="en-US" sz="1700" dirty="0" smtClean="0">
                <a:solidFill>
                  <a:schemeClr val="accent2"/>
                </a:solidFill>
              </a:rPr>
            </a:br>
            <a:r>
              <a:rPr lang="en" sz="1700" dirty="0" smtClean="0">
                <a:solidFill>
                  <a:schemeClr val="accent2"/>
                </a:solidFill>
              </a:rPr>
              <a:t>or </a:t>
            </a:r>
            <a:r>
              <a:rPr lang="en" sz="1700" dirty="0">
                <a:solidFill>
                  <a:schemeClr val="accent2"/>
                </a:solidFill>
              </a:rPr>
              <a:t>fluids</a:t>
            </a:r>
          </a:p>
          <a:p>
            <a:pPr marL="685800" lvl="2" indent="-320040" rtl="0">
              <a:lnSpc>
                <a:spcPct val="100000"/>
              </a:lnSpc>
              <a:spcBef>
                <a:spcPts val="0"/>
              </a:spcBef>
              <a:spcAft>
                <a:spcPts val="1000"/>
              </a:spcAft>
              <a:buClr>
                <a:srgbClr val="D64C00"/>
              </a:buClr>
              <a:buSzPct val="100000"/>
              <a:buFont typeface="Wingdings" charset="2"/>
              <a:buChar char="§"/>
            </a:pPr>
            <a:r>
              <a:rPr lang="en" sz="1700" dirty="0">
                <a:solidFill>
                  <a:schemeClr val="accent2"/>
                </a:solidFill>
              </a:rPr>
              <a:t>Urine</a:t>
            </a:r>
          </a:p>
          <a:p>
            <a:pPr marL="685800" lvl="2" indent="-320040" rtl="0">
              <a:lnSpc>
                <a:spcPct val="100000"/>
              </a:lnSpc>
              <a:spcBef>
                <a:spcPts val="0"/>
              </a:spcBef>
              <a:spcAft>
                <a:spcPts val="1000"/>
              </a:spcAft>
              <a:buClr>
                <a:srgbClr val="D64C00"/>
              </a:buClr>
              <a:buSzPct val="100000"/>
              <a:buFont typeface="Wingdings" charset="2"/>
              <a:buChar char="§"/>
            </a:pPr>
            <a:r>
              <a:rPr lang="en" sz="1700" dirty="0">
                <a:solidFill>
                  <a:schemeClr val="accent2"/>
                </a:solidFill>
              </a:rPr>
              <a:t>Feces </a:t>
            </a:r>
          </a:p>
          <a:p>
            <a:pPr marL="685800" lvl="2" indent="-320040" rtl="0">
              <a:lnSpc>
                <a:spcPct val="100000"/>
              </a:lnSpc>
              <a:spcBef>
                <a:spcPts val="0"/>
              </a:spcBef>
              <a:spcAft>
                <a:spcPts val="1000"/>
              </a:spcAft>
              <a:buClr>
                <a:srgbClr val="D64C00"/>
              </a:buClr>
              <a:buSzPct val="100000"/>
              <a:buFont typeface="Wingdings" charset="2"/>
              <a:buChar char="§"/>
            </a:pPr>
            <a:r>
              <a:rPr lang="en" sz="1700" dirty="0">
                <a:solidFill>
                  <a:schemeClr val="accent2"/>
                </a:solidFill>
              </a:rPr>
              <a:t>Saliva</a:t>
            </a:r>
          </a:p>
          <a:p>
            <a:pPr lvl="0" rtl="0">
              <a:lnSpc>
                <a:spcPct val="100000"/>
              </a:lnSpc>
              <a:spcBef>
                <a:spcPts val="0"/>
              </a:spcBef>
              <a:spcAft>
                <a:spcPts val="1000"/>
              </a:spcAft>
              <a:buSzPct val="100000"/>
            </a:pPr>
            <a:r>
              <a:rPr lang="en" sz="1700" b="1" dirty="0"/>
              <a:t>Examples: </a:t>
            </a:r>
          </a:p>
          <a:p>
            <a:pPr marL="320040" lvl="1" indent="-320040" rtl="0">
              <a:lnSpc>
                <a:spcPct val="100000"/>
              </a:lnSpc>
              <a:spcBef>
                <a:spcPts val="0"/>
              </a:spcBef>
              <a:spcAft>
                <a:spcPts val="1000"/>
              </a:spcAft>
              <a:buClr>
                <a:srgbClr val="FF6600"/>
              </a:buClr>
              <a:buSzPct val="100000"/>
              <a:buFont typeface="Wingdings" charset="2"/>
              <a:buChar char="§"/>
            </a:pPr>
            <a:r>
              <a:rPr lang="en" sz="1700" dirty="0">
                <a:solidFill>
                  <a:schemeClr val="accent2"/>
                </a:solidFill>
              </a:rPr>
              <a:t>Rabies</a:t>
            </a:r>
          </a:p>
          <a:p>
            <a:pPr marL="320040" lvl="1" indent="-320040" rtl="0">
              <a:lnSpc>
                <a:spcPct val="100000"/>
              </a:lnSpc>
              <a:spcBef>
                <a:spcPts val="0"/>
              </a:spcBef>
              <a:spcAft>
                <a:spcPts val="1000"/>
              </a:spcAft>
              <a:buClr>
                <a:srgbClr val="FF6600"/>
              </a:buClr>
              <a:buSzPct val="100000"/>
              <a:buFont typeface="Wingdings" charset="2"/>
              <a:buChar char="§"/>
            </a:pPr>
            <a:r>
              <a:rPr lang="en" sz="1700" dirty="0">
                <a:solidFill>
                  <a:schemeClr val="accent2"/>
                </a:solidFill>
              </a:rPr>
              <a:t>Cat scratch disease  </a:t>
            </a:r>
          </a:p>
        </p:txBody>
      </p:sp>
      <p:pic>
        <p:nvPicPr>
          <p:cNvPr id="121" name="Shape 121"/>
          <p:cNvPicPr preferRelativeResize="0"/>
          <p:nvPr/>
        </p:nvPicPr>
        <p:blipFill rotWithShape="1">
          <a:blip r:embed="rId3">
            <a:alphaModFix/>
          </a:blip>
          <a:srcRect l="19795" t="11804" r="12918" b="23154"/>
          <a:stretch/>
        </p:blipFill>
        <p:spPr>
          <a:xfrm>
            <a:off x="4690508" y="2117808"/>
            <a:ext cx="4116900" cy="2984627"/>
          </a:xfrm>
          <a:prstGeom prst="rect">
            <a:avLst/>
          </a:prstGeom>
          <a:noFill/>
          <a:ln>
            <a:noFill/>
          </a:ln>
        </p:spPr>
      </p:pic>
      <p:sp>
        <p:nvSpPr>
          <p:cNvPr id="122" name="Shape 122"/>
          <p:cNvSpPr txBox="1"/>
          <p:nvPr/>
        </p:nvSpPr>
        <p:spPr>
          <a:xfrm>
            <a:off x="5329825" y="5618100"/>
            <a:ext cx="3000000" cy="570800"/>
          </a:xfrm>
          <a:prstGeom prst="rect">
            <a:avLst/>
          </a:prstGeom>
          <a:noFill/>
          <a:ln>
            <a:noFill/>
          </a:ln>
        </p:spPr>
        <p:txBody>
          <a:bodyPr lIns="91425" tIns="91425" rIns="91425" bIns="91425" anchor="ctr" anchorCtr="0">
            <a:noAutofit/>
          </a:bodyPr>
          <a:lstStyle/>
          <a:p>
            <a:pPr lvl="0" algn="ctr" rtl="0">
              <a:spcBef>
                <a:spcPts val="0"/>
              </a:spcBef>
              <a:buNone/>
            </a:pPr>
            <a:endParaRPr sz="700"/>
          </a:p>
        </p:txBody>
      </p:sp>
      <p:sp>
        <p:nvSpPr>
          <p:cNvPr id="7" name="Shape 111"/>
          <p:cNvSpPr txBox="1">
            <a:spLocks noGrp="1"/>
          </p:cNvSpPr>
          <p:nvPr>
            <p:ph type="title"/>
          </p:nvPr>
        </p:nvSpPr>
        <p:spPr>
          <a:xfrm>
            <a:off x="434699" y="304798"/>
            <a:ext cx="8844767" cy="914399"/>
          </a:xfrm>
          <a:prstGeom prst="rect">
            <a:avLst/>
          </a:prstGeom>
        </p:spPr>
        <p:txBody>
          <a:bodyPr lIns="91425" tIns="91425" rIns="91425" bIns="91425" anchor="t" anchorCtr="0">
            <a:noAutofit/>
          </a:bodyPr>
          <a:lstStyle/>
          <a:p>
            <a:pPr lvl="0" rtl="0">
              <a:spcBef>
                <a:spcPts val="0"/>
              </a:spcBef>
              <a:buNone/>
            </a:pPr>
            <a:r>
              <a:rPr lang="en-US" sz="4200" spc="-100" dirty="0" smtClean="0"/>
              <a:t>Direct Contact Transmission</a:t>
            </a:r>
            <a:endParaRPr lang="en" sz="4200" spc="-100" dirty="0"/>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Shape 127"/>
          <p:cNvSpPr txBox="1">
            <a:spLocks noGrp="1"/>
          </p:cNvSpPr>
          <p:nvPr>
            <p:ph type="body" idx="1"/>
          </p:nvPr>
        </p:nvSpPr>
        <p:spPr>
          <a:xfrm>
            <a:off x="457199" y="1710267"/>
            <a:ext cx="4055533" cy="4297200"/>
          </a:xfrm>
          <a:prstGeom prst="rect">
            <a:avLst/>
          </a:prstGeom>
        </p:spPr>
        <p:txBody>
          <a:bodyPr lIns="91425" tIns="91425" rIns="91425" bIns="91425" anchor="t" anchorCtr="0">
            <a:noAutofit/>
          </a:bodyPr>
          <a:lstStyle/>
          <a:p>
            <a:pPr lvl="0" rtl="0">
              <a:lnSpc>
                <a:spcPct val="100000"/>
              </a:lnSpc>
              <a:spcBef>
                <a:spcPts val="0"/>
              </a:spcBef>
              <a:spcAft>
                <a:spcPts val="1000"/>
              </a:spcAft>
              <a:buSzPct val="100000"/>
            </a:pPr>
            <a:r>
              <a:rPr lang="en" sz="2400" b="1" dirty="0"/>
              <a:t>Diseases that can be transmitted by </a:t>
            </a:r>
            <a:r>
              <a:rPr lang="en" sz="2400" b="1" dirty="0" smtClean="0"/>
              <a:t>ingestion</a:t>
            </a:r>
            <a:r>
              <a:rPr lang="en-US" sz="2400" b="1" dirty="0" smtClean="0"/>
              <a:t/>
            </a:r>
            <a:br>
              <a:rPr lang="en-US" sz="2400" b="1" dirty="0" smtClean="0"/>
            </a:br>
            <a:r>
              <a:rPr lang="en" sz="2400" b="1" dirty="0" smtClean="0"/>
              <a:t>of </a:t>
            </a:r>
            <a:r>
              <a:rPr lang="en" sz="2400" b="1" dirty="0"/>
              <a:t>food or </a:t>
            </a:r>
            <a:r>
              <a:rPr lang="en" sz="2400" b="1" dirty="0" smtClean="0"/>
              <a:t>water</a:t>
            </a:r>
            <a:r>
              <a:rPr lang="en-US" sz="2400" b="1" dirty="0" smtClean="0"/>
              <a:t>.</a:t>
            </a:r>
            <a:endParaRPr lang="en" sz="2400" b="1" dirty="0"/>
          </a:p>
          <a:p>
            <a:pPr marL="320040" lvl="1" indent="-320040" rtl="0">
              <a:lnSpc>
                <a:spcPct val="100000"/>
              </a:lnSpc>
              <a:spcBef>
                <a:spcPts val="0"/>
              </a:spcBef>
              <a:spcAft>
                <a:spcPts val="1000"/>
              </a:spcAft>
              <a:buClr>
                <a:srgbClr val="FF6600"/>
              </a:buClr>
              <a:buSzPct val="100000"/>
              <a:buFont typeface="Wingdings" charset="2"/>
              <a:buChar char="§"/>
            </a:pPr>
            <a:r>
              <a:rPr lang="en" sz="2400" dirty="0">
                <a:solidFill>
                  <a:schemeClr val="accent2"/>
                </a:solidFill>
              </a:rPr>
              <a:t>Fecal contamination from unwashed hands</a:t>
            </a:r>
          </a:p>
          <a:p>
            <a:pPr marL="320040" lvl="1" indent="-320040" rtl="0">
              <a:lnSpc>
                <a:spcPct val="100000"/>
              </a:lnSpc>
              <a:spcBef>
                <a:spcPts val="0"/>
              </a:spcBef>
              <a:spcAft>
                <a:spcPts val="1000"/>
              </a:spcAft>
              <a:buClr>
                <a:srgbClr val="FF6600"/>
              </a:buClr>
              <a:buSzPct val="100000"/>
              <a:buFont typeface="Wingdings" charset="2"/>
              <a:buChar char="§"/>
            </a:pPr>
            <a:r>
              <a:rPr lang="en" sz="2400" dirty="0">
                <a:solidFill>
                  <a:schemeClr val="accent2"/>
                </a:solidFill>
              </a:rPr>
              <a:t>Meat that is undercooked </a:t>
            </a:r>
          </a:p>
        </p:txBody>
      </p:sp>
      <p:pic>
        <p:nvPicPr>
          <p:cNvPr id="129" name="Shape 129"/>
          <p:cNvPicPr preferRelativeResize="0"/>
          <p:nvPr/>
        </p:nvPicPr>
        <p:blipFill rotWithShape="1">
          <a:blip r:embed="rId3">
            <a:alphaModFix/>
          </a:blip>
          <a:srcRect l="15097" r="10052" b="13307"/>
          <a:stretch/>
        </p:blipFill>
        <p:spPr>
          <a:xfrm>
            <a:off x="4694376" y="2004867"/>
            <a:ext cx="3992425" cy="3468167"/>
          </a:xfrm>
          <a:prstGeom prst="rect">
            <a:avLst/>
          </a:prstGeom>
          <a:noFill/>
          <a:ln>
            <a:noFill/>
          </a:ln>
        </p:spPr>
      </p:pic>
      <p:sp>
        <p:nvSpPr>
          <p:cNvPr id="130" name="Shape 130"/>
          <p:cNvSpPr txBox="1"/>
          <p:nvPr/>
        </p:nvSpPr>
        <p:spPr>
          <a:xfrm>
            <a:off x="5190587" y="5473034"/>
            <a:ext cx="3000000" cy="390399"/>
          </a:xfrm>
          <a:prstGeom prst="rect">
            <a:avLst/>
          </a:prstGeom>
          <a:noFill/>
          <a:ln>
            <a:noFill/>
          </a:ln>
        </p:spPr>
        <p:txBody>
          <a:bodyPr lIns="91425" tIns="91425" rIns="91425" bIns="91425" anchor="ctr" anchorCtr="0">
            <a:noAutofit/>
          </a:bodyPr>
          <a:lstStyle/>
          <a:p>
            <a:pPr lvl="0" algn="ctr" rtl="0">
              <a:spcBef>
                <a:spcPts val="0"/>
              </a:spcBef>
              <a:buNone/>
            </a:pPr>
            <a:endParaRPr sz="700">
              <a:solidFill>
                <a:schemeClr val="dk1"/>
              </a:solidFill>
            </a:endParaRPr>
          </a:p>
        </p:txBody>
      </p:sp>
      <p:sp>
        <p:nvSpPr>
          <p:cNvPr id="7" name="Shape 111"/>
          <p:cNvSpPr txBox="1">
            <a:spLocks noGrp="1"/>
          </p:cNvSpPr>
          <p:nvPr>
            <p:ph type="title"/>
          </p:nvPr>
        </p:nvSpPr>
        <p:spPr>
          <a:xfrm>
            <a:off x="434700" y="304798"/>
            <a:ext cx="8229600" cy="914399"/>
          </a:xfrm>
          <a:prstGeom prst="rect">
            <a:avLst/>
          </a:prstGeom>
        </p:spPr>
        <p:txBody>
          <a:bodyPr lIns="91425" tIns="91425" rIns="91425" bIns="91425" anchor="t" anchorCtr="0">
            <a:noAutofit/>
          </a:bodyPr>
          <a:lstStyle/>
          <a:p>
            <a:pPr lvl="0" rtl="0">
              <a:spcBef>
                <a:spcPts val="0"/>
              </a:spcBef>
              <a:buNone/>
            </a:pPr>
            <a:r>
              <a:rPr lang="en-US" sz="4200" dirty="0" smtClean="0"/>
              <a:t>Oral Transmission</a:t>
            </a:r>
            <a:endParaRPr lang="en" sz="4200" dirty="0"/>
          </a:p>
        </p:txBody>
      </p:sp>
    </p:spTree>
  </p:cSld>
  <p:clrMapOvr>
    <a:masterClrMapping/>
  </p:clrMapOvr>
  <p:transition xmlns:p14="http://schemas.microsoft.com/office/powerpoint/2010/mai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a:spLocks noGrp="1"/>
          </p:cNvSpPr>
          <p:nvPr>
            <p:ph type="body" idx="1"/>
          </p:nvPr>
        </p:nvSpPr>
        <p:spPr>
          <a:xfrm>
            <a:off x="469739" y="1731000"/>
            <a:ext cx="4508658" cy="4696000"/>
          </a:xfrm>
          <a:prstGeom prst="rect">
            <a:avLst/>
          </a:prstGeom>
        </p:spPr>
        <p:txBody>
          <a:bodyPr lIns="91425" tIns="91425" rIns="91425" bIns="91425" anchor="t" anchorCtr="0">
            <a:noAutofit/>
          </a:bodyPr>
          <a:lstStyle/>
          <a:p>
            <a:pPr marR="0" lvl="0" algn="l" rtl="0">
              <a:lnSpc>
                <a:spcPct val="100000"/>
              </a:lnSpc>
              <a:spcBef>
                <a:spcPts val="1200"/>
              </a:spcBef>
              <a:spcAft>
                <a:spcPts val="0"/>
              </a:spcAft>
              <a:buClr>
                <a:srgbClr val="000000"/>
              </a:buClr>
              <a:buSzPct val="100000"/>
              <a:buFont typeface="Arial"/>
            </a:pPr>
            <a:r>
              <a:rPr lang="en" sz="2400" b="1" dirty="0">
                <a:solidFill>
                  <a:schemeClr val="accent2"/>
                </a:solidFill>
              </a:rPr>
              <a:t>Occurs when pathogenic agents become </a:t>
            </a:r>
            <a:r>
              <a:rPr lang="en" sz="2400" b="1" dirty="0" smtClean="0">
                <a:solidFill>
                  <a:schemeClr val="accent2"/>
                </a:solidFill>
              </a:rPr>
              <a:t>aerosolized </a:t>
            </a:r>
            <a:r>
              <a:rPr lang="en" sz="2400" b="1" dirty="0">
                <a:solidFill>
                  <a:schemeClr val="accent2"/>
                </a:solidFill>
              </a:rPr>
              <a:t>(airborne</a:t>
            </a:r>
            <a:r>
              <a:rPr lang="en" sz="2400" b="1" dirty="0" smtClean="0">
                <a:solidFill>
                  <a:schemeClr val="accent2"/>
                </a:solidFill>
              </a:rPr>
              <a:t>)</a:t>
            </a:r>
            <a:r>
              <a:rPr lang="en-US" sz="2400" b="1" dirty="0" smtClean="0">
                <a:solidFill>
                  <a:schemeClr val="accent2"/>
                </a:solidFill>
              </a:rPr>
              <a:t>.</a:t>
            </a:r>
            <a:endParaRPr lang="en" sz="2400" b="1" dirty="0">
              <a:solidFill>
                <a:schemeClr val="accent2"/>
              </a:solidFill>
            </a:endParaRPr>
          </a:p>
          <a:p>
            <a:pPr marL="320040" marR="0" lvl="1" indent="-320040" algn="l" rtl="0">
              <a:lnSpc>
                <a:spcPct val="100000"/>
              </a:lnSpc>
              <a:spcBef>
                <a:spcPts val="1200"/>
              </a:spcBef>
              <a:spcAft>
                <a:spcPts val="0"/>
              </a:spcAft>
              <a:buClr>
                <a:srgbClr val="FF6600"/>
              </a:buClr>
              <a:buSzPct val="100000"/>
              <a:buFont typeface="Wingdings" charset="2"/>
              <a:buChar char="§"/>
            </a:pPr>
            <a:r>
              <a:rPr lang="en" sz="2400" dirty="0">
                <a:solidFill>
                  <a:schemeClr val="accent2"/>
                </a:solidFill>
              </a:rPr>
              <a:t>Sneeze or Cough </a:t>
            </a:r>
          </a:p>
          <a:p>
            <a:pPr marR="0" lvl="0" algn="l" rtl="0">
              <a:lnSpc>
                <a:spcPct val="100000"/>
              </a:lnSpc>
              <a:spcBef>
                <a:spcPts val="1200"/>
              </a:spcBef>
              <a:spcAft>
                <a:spcPts val="0"/>
              </a:spcAft>
              <a:buClr>
                <a:srgbClr val="000000"/>
              </a:buClr>
              <a:buSzPct val="100000"/>
              <a:buFont typeface="Arial"/>
            </a:pPr>
            <a:r>
              <a:rPr lang="en" sz="2400" dirty="0">
                <a:solidFill>
                  <a:schemeClr val="accent2"/>
                </a:solidFill>
              </a:rPr>
              <a:t>Pass from:</a:t>
            </a:r>
          </a:p>
          <a:p>
            <a:pPr marL="320040" marR="0" lvl="1" indent="-320040" algn="l" rtl="0">
              <a:lnSpc>
                <a:spcPct val="100000"/>
              </a:lnSpc>
              <a:spcBef>
                <a:spcPts val="1200"/>
              </a:spcBef>
              <a:spcAft>
                <a:spcPts val="0"/>
              </a:spcAft>
              <a:buClr>
                <a:srgbClr val="FF6600"/>
              </a:buClr>
              <a:buSzPct val="100000"/>
              <a:buFont typeface="Wingdings" charset="2"/>
              <a:buChar char="§"/>
            </a:pPr>
            <a:r>
              <a:rPr lang="en" sz="2400" dirty="0">
                <a:solidFill>
                  <a:schemeClr val="accent2"/>
                </a:solidFill>
              </a:rPr>
              <a:t>One animal to another</a:t>
            </a:r>
          </a:p>
          <a:p>
            <a:pPr marL="320040" marR="0" lvl="1" indent="-320040" algn="l" rtl="0">
              <a:lnSpc>
                <a:spcPct val="100000"/>
              </a:lnSpc>
              <a:spcBef>
                <a:spcPts val="1200"/>
              </a:spcBef>
              <a:spcAft>
                <a:spcPts val="0"/>
              </a:spcAft>
              <a:buClr>
                <a:srgbClr val="FF6600"/>
              </a:buClr>
              <a:buSzPct val="90000"/>
              <a:buFont typeface="Wingdings" charset="2"/>
              <a:buChar char="§"/>
            </a:pPr>
            <a:r>
              <a:rPr lang="en" sz="2400" dirty="0">
                <a:solidFill>
                  <a:schemeClr val="accent2"/>
                </a:solidFill>
              </a:rPr>
              <a:t>Animal to Human </a:t>
            </a:r>
          </a:p>
          <a:p>
            <a:pPr marR="0" lvl="0" algn="l" rtl="0">
              <a:lnSpc>
                <a:spcPct val="100000"/>
              </a:lnSpc>
              <a:spcBef>
                <a:spcPts val="1200"/>
              </a:spcBef>
              <a:spcAft>
                <a:spcPts val="0"/>
              </a:spcAft>
              <a:buNone/>
            </a:pPr>
            <a:endParaRPr sz="2400" dirty="0">
              <a:solidFill>
                <a:schemeClr val="accent2"/>
              </a:solidFill>
            </a:endParaRPr>
          </a:p>
          <a:p>
            <a:pPr lvl="0" rtl="0">
              <a:lnSpc>
                <a:spcPct val="100000"/>
              </a:lnSpc>
              <a:spcBef>
                <a:spcPts val="1200"/>
              </a:spcBef>
              <a:spcAft>
                <a:spcPts val="0"/>
              </a:spcAft>
              <a:buNone/>
            </a:pPr>
            <a:endParaRPr sz="2400" dirty="0">
              <a:solidFill>
                <a:schemeClr val="accent2"/>
              </a:solidFill>
            </a:endParaRPr>
          </a:p>
          <a:p>
            <a:pPr lvl="0" rtl="0">
              <a:lnSpc>
                <a:spcPct val="100000"/>
              </a:lnSpc>
              <a:spcBef>
                <a:spcPts val="1200"/>
              </a:spcBef>
              <a:spcAft>
                <a:spcPts val="0"/>
              </a:spcAft>
              <a:buNone/>
            </a:pPr>
            <a:endParaRPr sz="2400" dirty="0">
              <a:solidFill>
                <a:schemeClr val="accent2"/>
              </a:solidFill>
            </a:endParaRPr>
          </a:p>
        </p:txBody>
      </p:sp>
      <p:sp>
        <p:nvSpPr>
          <p:cNvPr id="137" name="Shape 137"/>
          <p:cNvSpPr txBox="1"/>
          <p:nvPr/>
        </p:nvSpPr>
        <p:spPr>
          <a:xfrm>
            <a:off x="3601575" y="5567434"/>
            <a:ext cx="4862100" cy="225199"/>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6" name="Shape 111"/>
          <p:cNvSpPr txBox="1">
            <a:spLocks/>
          </p:cNvSpPr>
          <p:nvPr/>
        </p:nvSpPr>
        <p:spPr>
          <a:xfrm>
            <a:off x="434700" y="304798"/>
            <a:ext cx="8229600" cy="914399"/>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ct val="100000"/>
              <a:buNone/>
              <a:defRPr sz="3600" b="0" i="0" u="none" strike="noStrike" cap="none">
                <a:solidFill>
                  <a:schemeClr val="lt1"/>
                </a:solidFill>
                <a:latin typeface="Arial Black"/>
                <a:ea typeface="Arial Black"/>
                <a:cs typeface="Arial Black"/>
                <a:sym typeface="Arial Black"/>
              </a:defRPr>
            </a:lvl1pPr>
            <a:lvl2pPr lvl="1" rtl="0">
              <a:spcBef>
                <a:spcPts val="0"/>
              </a:spcBef>
              <a:buClr>
                <a:schemeClr val="dk1"/>
              </a:buClr>
              <a:buSzPct val="100000"/>
              <a:buNone/>
              <a:defRPr sz="2400">
                <a:solidFill>
                  <a:schemeClr val="dk2"/>
                </a:solidFill>
                <a:latin typeface="Verdana"/>
                <a:ea typeface="Verdana"/>
                <a:cs typeface="Verdana"/>
                <a:sym typeface="Verdana"/>
              </a:defRPr>
            </a:lvl2pPr>
            <a:lvl3pPr lvl="2" rtl="0">
              <a:spcBef>
                <a:spcPts val="0"/>
              </a:spcBef>
              <a:buClr>
                <a:schemeClr val="dk1"/>
              </a:buClr>
              <a:buSzPct val="100000"/>
              <a:buNone/>
              <a:defRPr sz="2400">
                <a:solidFill>
                  <a:schemeClr val="dk2"/>
                </a:solidFill>
                <a:latin typeface="Verdana"/>
                <a:ea typeface="Verdana"/>
                <a:cs typeface="Verdana"/>
                <a:sym typeface="Verdana"/>
              </a:defRPr>
            </a:lvl3pPr>
            <a:lvl4pPr lvl="3" rtl="0">
              <a:spcBef>
                <a:spcPts val="0"/>
              </a:spcBef>
              <a:buClr>
                <a:schemeClr val="dk1"/>
              </a:buClr>
              <a:buSzPct val="100000"/>
              <a:buNone/>
              <a:defRPr sz="2400">
                <a:solidFill>
                  <a:schemeClr val="dk2"/>
                </a:solidFill>
                <a:latin typeface="Verdana"/>
                <a:ea typeface="Verdana"/>
                <a:cs typeface="Verdana"/>
                <a:sym typeface="Verdana"/>
              </a:defRPr>
            </a:lvl4pPr>
            <a:lvl5pPr lvl="4" rtl="0">
              <a:spcBef>
                <a:spcPts val="0"/>
              </a:spcBef>
              <a:buClr>
                <a:schemeClr val="dk1"/>
              </a:buClr>
              <a:buSzPct val="100000"/>
              <a:buNone/>
              <a:defRPr sz="2400">
                <a:solidFill>
                  <a:schemeClr val="dk2"/>
                </a:solidFill>
                <a:latin typeface="Verdana"/>
                <a:ea typeface="Verdana"/>
                <a:cs typeface="Verdana"/>
                <a:sym typeface="Verdana"/>
              </a:defRPr>
            </a:lvl5pPr>
            <a:lvl6pPr lvl="5" rtl="0">
              <a:spcBef>
                <a:spcPts val="0"/>
              </a:spcBef>
              <a:buClr>
                <a:schemeClr val="dk1"/>
              </a:buClr>
              <a:buSzPct val="100000"/>
              <a:buNone/>
              <a:defRPr sz="2400">
                <a:solidFill>
                  <a:schemeClr val="dk2"/>
                </a:solidFill>
                <a:latin typeface="Verdana"/>
                <a:ea typeface="Verdana"/>
                <a:cs typeface="Verdana"/>
                <a:sym typeface="Verdana"/>
              </a:defRPr>
            </a:lvl6pPr>
            <a:lvl7pPr lvl="6" rtl="0">
              <a:spcBef>
                <a:spcPts val="0"/>
              </a:spcBef>
              <a:buClr>
                <a:schemeClr val="dk1"/>
              </a:buClr>
              <a:buSzPct val="100000"/>
              <a:buNone/>
              <a:defRPr sz="2400">
                <a:solidFill>
                  <a:schemeClr val="dk2"/>
                </a:solidFill>
                <a:latin typeface="Verdana"/>
                <a:ea typeface="Verdana"/>
                <a:cs typeface="Verdana"/>
                <a:sym typeface="Verdana"/>
              </a:defRPr>
            </a:lvl7pPr>
            <a:lvl8pPr lvl="7" rtl="0">
              <a:spcBef>
                <a:spcPts val="0"/>
              </a:spcBef>
              <a:buClr>
                <a:schemeClr val="dk1"/>
              </a:buClr>
              <a:buSzPct val="100000"/>
              <a:buNone/>
              <a:defRPr sz="2400">
                <a:solidFill>
                  <a:schemeClr val="dk2"/>
                </a:solidFill>
                <a:latin typeface="Verdana"/>
                <a:ea typeface="Verdana"/>
                <a:cs typeface="Verdana"/>
                <a:sym typeface="Verdana"/>
              </a:defRPr>
            </a:lvl8pPr>
            <a:lvl9pPr lvl="8" rtl="0">
              <a:spcBef>
                <a:spcPts val="0"/>
              </a:spcBef>
              <a:buClr>
                <a:schemeClr val="dk1"/>
              </a:buClr>
              <a:buSzPct val="100000"/>
              <a:buNone/>
              <a:defRPr sz="2400">
                <a:solidFill>
                  <a:schemeClr val="dk2"/>
                </a:solidFill>
                <a:latin typeface="Verdana"/>
                <a:ea typeface="Verdana"/>
                <a:cs typeface="Verdana"/>
                <a:sym typeface="Verdana"/>
              </a:defRPr>
            </a:lvl9pPr>
          </a:lstStyle>
          <a:p>
            <a:r>
              <a:rPr lang="en-US" sz="4200" dirty="0" smtClean="0"/>
              <a:t>Aerosol Transmission</a:t>
            </a:r>
            <a:endParaRPr lang="en" sz="4200" dirty="0"/>
          </a:p>
        </p:txBody>
      </p:sp>
      <p:pic>
        <p:nvPicPr>
          <p:cNvPr id="2" name="Picture 1" descr="76312_man-sneeze_lg.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6834" y="1947339"/>
            <a:ext cx="2944041" cy="3095172"/>
          </a:xfrm>
          <a:prstGeom prst="rect">
            <a:avLst/>
          </a:prstGeom>
        </p:spPr>
      </p:pic>
    </p:spTree>
  </p:cSld>
  <p:clrMapOvr>
    <a:masterClrMapping/>
  </p:clrMapOvr>
  <p:transition xmlns:p14="http://schemas.microsoft.com/office/powerpoint/2010/mai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pic>
        <p:nvPicPr>
          <p:cNvPr id="144" name="Shape 144"/>
          <p:cNvPicPr preferRelativeResize="0"/>
          <p:nvPr/>
        </p:nvPicPr>
        <p:blipFill>
          <a:blip r:embed="rId3">
            <a:alphaModFix/>
          </a:blip>
          <a:stretch>
            <a:fillRect/>
          </a:stretch>
        </p:blipFill>
        <p:spPr>
          <a:xfrm>
            <a:off x="4194075" y="2087833"/>
            <a:ext cx="4572000" cy="3429000"/>
          </a:xfrm>
          <a:prstGeom prst="rect">
            <a:avLst/>
          </a:prstGeom>
          <a:noFill/>
          <a:ln>
            <a:noFill/>
          </a:ln>
        </p:spPr>
      </p:pic>
      <p:sp>
        <p:nvSpPr>
          <p:cNvPr id="142" name="Shape 142"/>
          <p:cNvSpPr txBox="1">
            <a:spLocks noGrp="1"/>
          </p:cNvSpPr>
          <p:nvPr>
            <p:ph type="body" idx="1"/>
          </p:nvPr>
        </p:nvSpPr>
        <p:spPr>
          <a:xfrm>
            <a:off x="494692" y="1779067"/>
            <a:ext cx="5086525" cy="4676799"/>
          </a:xfrm>
          <a:prstGeom prst="rect">
            <a:avLst/>
          </a:prstGeom>
        </p:spPr>
        <p:txBody>
          <a:bodyPr lIns="91425" tIns="91425" rIns="91425" bIns="91425" anchor="t" anchorCtr="0">
            <a:noAutofit/>
          </a:bodyPr>
          <a:lstStyle/>
          <a:p>
            <a:pPr lvl="0" rtl="0">
              <a:lnSpc>
                <a:spcPct val="100000"/>
              </a:lnSpc>
              <a:spcBef>
                <a:spcPts val="0"/>
              </a:spcBef>
              <a:spcAft>
                <a:spcPts val="1000"/>
              </a:spcAft>
              <a:buSzPct val="100000"/>
            </a:pPr>
            <a:r>
              <a:rPr lang="en" sz="2400" b="1" dirty="0" smtClean="0"/>
              <a:t>Vector</a:t>
            </a:r>
            <a:r>
              <a:rPr lang="en-US" sz="2400" b="1" dirty="0"/>
              <a:t>:</a:t>
            </a:r>
            <a:r>
              <a:rPr lang="en-US" sz="2400" b="1" dirty="0" smtClean="0"/>
              <a:t> </a:t>
            </a:r>
            <a:r>
              <a:rPr lang="en" sz="2400" b="1" dirty="0" smtClean="0"/>
              <a:t>Organism that</a:t>
            </a:r>
            <a:r>
              <a:rPr lang="en-US" sz="2400" b="1" dirty="0" smtClean="0"/>
              <a:t> </a:t>
            </a:r>
            <a:r>
              <a:rPr lang="en" sz="2400" b="1" dirty="0" smtClean="0"/>
              <a:t>transmits </a:t>
            </a:r>
            <a:r>
              <a:rPr lang="en" sz="2400" b="1" dirty="0"/>
              <a:t>a disease or </a:t>
            </a:r>
            <a:r>
              <a:rPr lang="en" sz="2400" b="1" dirty="0" smtClean="0"/>
              <a:t>parasite</a:t>
            </a:r>
            <a:r>
              <a:rPr lang="en-US" sz="2400" b="1" dirty="0" smtClean="0"/>
              <a:t>.</a:t>
            </a:r>
            <a:r>
              <a:rPr lang="en" sz="2400" b="1" dirty="0" smtClean="0"/>
              <a:t> </a:t>
            </a:r>
            <a:endParaRPr lang="en" sz="2400" b="1" dirty="0"/>
          </a:p>
          <a:p>
            <a:pPr lvl="1" rtl="0">
              <a:lnSpc>
                <a:spcPct val="100000"/>
              </a:lnSpc>
              <a:spcBef>
                <a:spcPts val="0"/>
              </a:spcBef>
              <a:spcAft>
                <a:spcPts val="1000"/>
              </a:spcAft>
              <a:buSzPct val="100000"/>
            </a:pPr>
            <a:r>
              <a:rPr lang="en" sz="2400" dirty="0">
                <a:solidFill>
                  <a:schemeClr val="accent2"/>
                </a:solidFill>
              </a:rPr>
              <a:t>Common vectors: </a:t>
            </a:r>
          </a:p>
          <a:p>
            <a:pPr marL="320040" lvl="2" indent="-320040" rtl="0">
              <a:lnSpc>
                <a:spcPct val="100000"/>
              </a:lnSpc>
              <a:spcBef>
                <a:spcPts val="0"/>
              </a:spcBef>
              <a:spcAft>
                <a:spcPts val="1000"/>
              </a:spcAft>
              <a:buClr>
                <a:srgbClr val="FF6600"/>
              </a:buClr>
              <a:buSzPct val="100000"/>
              <a:buFont typeface="Wingdings" charset="2"/>
              <a:buChar char="§"/>
            </a:pPr>
            <a:r>
              <a:rPr lang="en" sz="2400" dirty="0">
                <a:solidFill>
                  <a:schemeClr val="accent2"/>
                </a:solidFill>
              </a:rPr>
              <a:t>Ticks</a:t>
            </a:r>
          </a:p>
          <a:p>
            <a:pPr marL="320040" lvl="2" indent="-320040" rtl="0">
              <a:lnSpc>
                <a:spcPct val="100000"/>
              </a:lnSpc>
              <a:spcBef>
                <a:spcPts val="0"/>
              </a:spcBef>
              <a:spcAft>
                <a:spcPts val="1000"/>
              </a:spcAft>
              <a:buClr>
                <a:srgbClr val="FF6600"/>
              </a:buClr>
              <a:buSzPct val="100000"/>
              <a:buFont typeface="Wingdings" charset="2"/>
              <a:buChar char="§"/>
            </a:pPr>
            <a:r>
              <a:rPr lang="en" sz="2400" dirty="0">
                <a:solidFill>
                  <a:schemeClr val="accent2"/>
                </a:solidFill>
              </a:rPr>
              <a:t>Mosquitoes </a:t>
            </a:r>
          </a:p>
          <a:p>
            <a:pPr lvl="0" rtl="0">
              <a:lnSpc>
                <a:spcPct val="100000"/>
              </a:lnSpc>
              <a:spcBef>
                <a:spcPts val="0"/>
              </a:spcBef>
              <a:spcAft>
                <a:spcPts val="1000"/>
              </a:spcAft>
              <a:buSzPct val="100000"/>
            </a:pPr>
            <a:r>
              <a:rPr lang="en" sz="2400" dirty="0"/>
              <a:t>Occurs when an </a:t>
            </a:r>
            <a:r>
              <a:rPr lang="en" sz="2400" dirty="0" smtClean="0"/>
              <a:t>insect</a:t>
            </a:r>
            <a:r>
              <a:rPr lang="en-US" sz="2400" dirty="0" smtClean="0"/>
              <a:t/>
            </a:r>
            <a:br>
              <a:rPr lang="en-US" sz="2400" dirty="0" smtClean="0"/>
            </a:br>
            <a:r>
              <a:rPr lang="en" sz="2400" dirty="0" smtClean="0"/>
              <a:t>acquires </a:t>
            </a:r>
            <a:r>
              <a:rPr lang="en" sz="2400" dirty="0"/>
              <a:t>pathogen </a:t>
            </a:r>
            <a:r>
              <a:rPr lang="en" sz="2400" dirty="0" smtClean="0"/>
              <a:t>from</a:t>
            </a:r>
            <a:r>
              <a:rPr lang="en-US" sz="2400" dirty="0" smtClean="0"/>
              <a:t/>
            </a:r>
            <a:br>
              <a:rPr lang="en-US" sz="2400" dirty="0" smtClean="0"/>
            </a:br>
            <a:r>
              <a:rPr lang="en" sz="2400" dirty="0" smtClean="0"/>
              <a:t>animals </a:t>
            </a:r>
            <a:r>
              <a:rPr lang="en" sz="2400" dirty="0"/>
              <a:t>and transmits </a:t>
            </a:r>
            <a:r>
              <a:rPr lang="en" sz="2400" dirty="0" smtClean="0"/>
              <a:t>it</a:t>
            </a:r>
            <a:r>
              <a:rPr lang="en-US" sz="2400" dirty="0" smtClean="0"/>
              <a:t/>
            </a:r>
            <a:br>
              <a:rPr lang="en-US" sz="2400" dirty="0" smtClean="0"/>
            </a:br>
            <a:r>
              <a:rPr lang="en" sz="2400" dirty="0" smtClean="0"/>
              <a:t>to </a:t>
            </a:r>
            <a:r>
              <a:rPr lang="en" sz="2400" dirty="0"/>
              <a:t>a person </a:t>
            </a:r>
          </a:p>
        </p:txBody>
      </p:sp>
      <p:sp>
        <p:nvSpPr>
          <p:cNvPr id="145" name="Shape 145"/>
          <p:cNvSpPr txBox="1"/>
          <p:nvPr/>
        </p:nvSpPr>
        <p:spPr>
          <a:xfrm>
            <a:off x="5267950" y="5516834"/>
            <a:ext cx="3000000" cy="266799"/>
          </a:xfrm>
          <a:prstGeom prst="rect">
            <a:avLst/>
          </a:prstGeom>
          <a:noFill/>
          <a:ln>
            <a:noFill/>
          </a:ln>
        </p:spPr>
        <p:txBody>
          <a:bodyPr lIns="91425" tIns="91425" rIns="91425" bIns="91425" anchor="ctr" anchorCtr="0">
            <a:noAutofit/>
          </a:bodyPr>
          <a:lstStyle/>
          <a:p>
            <a:pPr lvl="0" algn="ctr" rtl="0">
              <a:spcBef>
                <a:spcPts val="0"/>
              </a:spcBef>
              <a:buNone/>
            </a:pPr>
            <a:endParaRPr sz="700">
              <a:solidFill>
                <a:schemeClr val="dk1"/>
              </a:solidFill>
            </a:endParaRPr>
          </a:p>
        </p:txBody>
      </p:sp>
      <p:sp>
        <p:nvSpPr>
          <p:cNvPr id="7" name="Shape 111"/>
          <p:cNvSpPr txBox="1">
            <a:spLocks/>
          </p:cNvSpPr>
          <p:nvPr/>
        </p:nvSpPr>
        <p:spPr>
          <a:xfrm>
            <a:off x="434700" y="304798"/>
            <a:ext cx="8229600" cy="914399"/>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ct val="100000"/>
              <a:buNone/>
              <a:defRPr sz="3600" b="0" i="0" u="none" strike="noStrike" cap="none">
                <a:solidFill>
                  <a:schemeClr val="lt1"/>
                </a:solidFill>
                <a:latin typeface="Arial Black"/>
                <a:ea typeface="Arial Black"/>
                <a:cs typeface="Arial Black"/>
                <a:sym typeface="Arial Black"/>
              </a:defRPr>
            </a:lvl1pPr>
            <a:lvl2pPr lvl="1" rtl="0">
              <a:spcBef>
                <a:spcPts val="0"/>
              </a:spcBef>
              <a:buClr>
                <a:schemeClr val="dk1"/>
              </a:buClr>
              <a:buSzPct val="100000"/>
              <a:buNone/>
              <a:defRPr sz="2400">
                <a:solidFill>
                  <a:schemeClr val="dk2"/>
                </a:solidFill>
                <a:latin typeface="Verdana"/>
                <a:ea typeface="Verdana"/>
                <a:cs typeface="Verdana"/>
                <a:sym typeface="Verdana"/>
              </a:defRPr>
            </a:lvl2pPr>
            <a:lvl3pPr lvl="2" rtl="0">
              <a:spcBef>
                <a:spcPts val="0"/>
              </a:spcBef>
              <a:buClr>
                <a:schemeClr val="dk1"/>
              </a:buClr>
              <a:buSzPct val="100000"/>
              <a:buNone/>
              <a:defRPr sz="2400">
                <a:solidFill>
                  <a:schemeClr val="dk2"/>
                </a:solidFill>
                <a:latin typeface="Verdana"/>
                <a:ea typeface="Verdana"/>
                <a:cs typeface="Verdana"/>
                <a:sym typeface="Verdana"/>
              </a:defRPr>
            </a:lvl3pPr>
            <a:lvl4pPr lvl="3" rtl="0">
              <a:spcBef>
                <a:spcPts val="0"/>
              </a:spcBef>
              <a:buClr>
                <a:schemeClr val="dk1"/>
              </a:buClr>
              <a:buSzPct val="100000"/>
              <a:buNone/>
              <a:defRPr sz="2400">
                <a:solidFill>
                  <a:schemeClr val="dk2"/>
                </a:solidFill>
                <a:latin typeface="Verdana"/>
                <a:ea typeface="Verdana"/>
                <a:cs typeface="Verdana"/>
                <a:sym typeface="Verdana"/>
              </a:defRPr>
            </a:lvl4pPr>
            <a:lvl5pPr lvl="4" rtl="0">
              <a:spcBef>
                <a:spcPts val="0"/>
              </a:spcBef>
              <a:buClr>
                <a:schemeClr val="dk1"/>
              </a:buClr>
              <a:buSzPct val="100000"/>
              <a:buNone/>
              <a:defRPr sz="2400">
                <a:solidFill>
                  <a:schemeClr val="dk2"/>
                </a:solidFill>
                <a:latin typeface="Verdana"/>
                <a:ea typeface="Verdana"/>
                <a:cs typeface="Verdana"/>
                <a:sym typeface="Verdana"/>
              </a:defRPr>
            </a:lvl5pPr>
            <a:lvl6pPr lvl="5" rtl="0">
              <a:spcBef>
                <a:spcPts val="0"/>
              </a:spcBef>
              <a:buClr>
                <a:schemeClr val="dk1"/>
              </a:buClr>
              <a:buSzPct val="100000"/>
              <a:buNone/>
              <a:defRPr sz="2400">
                <a:solidFill>
                  <a:schemeClr val="dk2"/>
                </a:solidFill>
                <a:latin typeface="Verdana"/>
                <a:ea typeface="Verdana"/>
                <a:cs typeface="Verdana"/>
                <a:sym typeface="Verdana"/>
              </a:defRPr>
            </a:lvl6pPr>
            <a:lvl7pPr lvl="6" rtl="0">
              <a:spcBef>
                <a:spcPts val="0"/>
              </a:spcBef>
              <a:buClr>
                <a:schemeClr val="dk1"/>
              </a:buClr>
              <a:buSzPct val="100000"/>
              <a:buNone/>
              <a:defRPr sz="2400">
                <a:solidFill>
                  <a:schemeClr val="dk2"/>
                </a:solidFill>
                <a:latin typeface="Verdana"/>
                <a:ea typeface="Verdana"/>
                <a:cs typeface="Verdana"/>
                <a:sym typeface="Verdana"/>
              </a:defRPr>
            </a:lvl7pPr>
            <a:lvl8pPr lvl="7" rtl="0">
              <a:spcBef>
                <a:spcPts val="0"/>
              </a:spcBef>
              <a:buClr>
                <a:schemeClr val="dk1"/>
              </a:buClr>
              <a:buSzPct val="100000"/>
              <a:buNone/>
              <a:defRPr sz="2400">
                <a:solidFill>
                  <a:schemeClr val="dk2"/>
                </a:solidFill>
                <a:latin typeface="Verdana"/>
                <a:ea typeface="Verdana"/>
                <a:cs typeface="Verdana"/>
                <a:sym typeface="Verdana"/>
              </a:defRPr>
            </a:lvl8pPr>
            <a:lvl9pPr lvl="8" rtl="0">
              <a:spcBef>
                <a:spcPts val="0"/>
              </a:spcBef>
              <a:buClr>
                <a:schemeClr val="dk1"/>
              </a:buClr>
              <a:buSzPct val="100000"/>
              <a:buNone/>
              <a:defRPr sz="2400">
                <a:solidFill>
                  <a:schemeClr val="dk2"/>
                </a:solidFill>
                <a:latin typeface="Verdana"/>
                <a:ea typeface="Verdana"/>
                <a:cs typeface="Verdana"/>
                <a:sym typeface="Verdana"/>
              </a:defRPr>
            </a:lvl9pPr>
          </a:lstStyle>
          <a:p>
            <a:r>
              <a:rPr lang="en-US" sz="4200" dirty="0" smtClean="0"/>
              <a:t>Vector-borne Transmission</a:t>
            </a:r>
            <a:endParaRPr lang="en" sz="4200" dirty="0"/>
          </a:p>
        </p:txBody>
      </p:sp>
    </p:spTree>
  </p:cSld>
  <p:clrMapOvr>
    <a:masterClrMapping/>
  </p:clrMapOvr>
  <p:transition xmlns:p14="http://schemas.microsoft.com/office/powerpoint/2010/main" spd="slow">
    <p:cut/>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49"/>
        <p:cNvGrpSpPr/>
        <p:nvPr/>
      </p:nvGrpSpPr>
      <p:grpSpPr>
        <a:xfrm>
          <a:off x="0" y="0"/>
          <a:ext cx="0" cy="0"/>
          <a:chOff x="0" y="0"/>
          <a:chExt cx="0" cy="0"/>
        </a:xfrm>
      </p:grpSpPr>
      <p:sp>
        <p:nvSpPr>
          <p:cNvPr id="150" name="Shape 150"/>
          <p:cNvSpPr txBox="1">
            <a:spLocks noGrp="1"/>
          </p:cNvSpPr>
          <p:nvPr>
            <p:ph type="title"/>
          </p:nvPr>
        </p:nvSpPr>
        <p:spPr>
          <a:xfrm>
            <a:off x="406398" y="349467"/>
            <a:ext cx="8229600" cy="1319200"/>
          </a:xfrm>
          <a:prstGeom prst="rect">
            <a:avLst/>
          </a:prstGeom>
        </p:spPr>
        <p:txBody>
          <a:bodyPr lIns="91425" tIns="91425" rIns="91425" bIns="91425" anchor="t" anchorCtr="0">
            <a:noAutofit/>
          </a:bodyPr>
          <a:lstStyle/>
          <a:p>
            <a:pPr lvl="0" rtl="0">
              <a:spcBef>
                <a:spcPts val="0"/>
              </a:spcBef>
              <a:buNone/>
            </a:pPr>
            <a:r>
              <a:rPr lang="en" sz="3000" dirty="0"/>
              <a:t>Video: Why do Bats </a:t>
            </a:r>
            <a:r>
              <a:rPr lang="en" sz="3000" dirty="0" smtClean="0"/>
              <a:t>Transmit</a:t>
            </a:r>
            <a:r>
              <a:rPr lang="en-US" sz="3000" dirty="0" smtClean="0"/>
              <a:t/>
            </a:r>
            <a:br>
              <a:rPr lang="en-US" sz="3000" dirty="0" smtClean="0"/>
            </a:br>
            <a:r>
              <a:rPr lang="en" sz="3000" dirty="0" smtClean="0"/>
              <a:t>so </a:t>
            </a:r>
            <a:r>
              <a:rPr lang="en" sz="3000" dirty="0"/>
              <a:t>Many Diseases?</a:t>
            </a:r>
          </a:p>
        </p:txBody>
      </p:sp>
      <p:sp>
        <p:nvSpPr>
          <p:cNvPr id="151" name="Shape 151"/>
          <p:cNvSpPr txBox="1"/>
          <p:nvPr/>
        </p:nvSpPr>
        <p:spPr>
          <a:xfrm>
            <a:off x="1249301" y="6152700"/>
            <a:ext cx="2701199" cy="300000"/>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152" name="Shape 152"/>
          <p:cNvSpPr txBox="1"/>
          <p:nvPr/>
        </p:nvSpPr>
        <p:spPr>
          <a:xfrm>
            <a:off x="804650" y="2187833"/>
            <a:ext cx="7099800" cy="3325200"/>
          </a:xfrm>
          <a:prstGeom prst="rect">
            <a:avLst/>
          </a:prstGeom>
          <a:noFill/>
          <a:ln>
            <a:noFill/>
          </a:ln>
        </p:spPr>
        <p:txBody>
          <a:bodyPr lIns="91425" tIns="91425" rIns="91425" bIns="91425" anchor="t" anchorCtr="0">
            <a:noAutofit/>
          </a:bodyPr>
          <a:lstStyle/>
          <a:p>
            <a:pPr marL="38100" lvl="0" rtl="0">
              <a:spcBef>
                <a:spcPts val="0"/>
              </a:spcBef>
              <a:buClr>
                <a:schemeClr val="dk1"/>
              </a:buClr>
              <a:buSzPct val="100000"/>
            </a:pPr>
            <a:r>
              <a:rPr lang="en" sz="3000" u="sng" dirty="0">
                <a:solidFill>
                  <a:srgbClr val="3366FF"/>
                </a:solidFill>
                <a:hlinkClick r:id="rId4"/>
              </a:rPr>
              <a:t>Why do Bats Transmit so Many Diseases? </a:t>
            </a:r>
          </a:p>
        </p:txBody>
      </p:sp>
    </p:spTree>
  </p:cSld>
  <p:clrMapOvr>
    <a:masterClrMapping/>
  </p:clrMapOvr>
  <p:transition xmlns:p14="http://schemas.microsoft.com/office/powerpoint/2010/mai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Shape 157"/>
          <p:cNvSpPr txBox="1">
            <a:spLocks noGrp="1"/>
          </p:cNvSpPr>
          <p:nvPr>
            <p:ph type="body" idx="1"/>
          </p:nvPr>
        </p:nvSpPr>
        <p:spPr>
          <a:xfrm>
            <a:off x="457200" y="1557867"/>
            <a:ext cx="8229600" cy="4656666"/>
          </a:xfrm>
          <a:prstGeom prst="rect">
            <a:avLst/>
          </a:prstGeom>
        </p:spPr>
        <p:txBody>
          <a:bodyPr lIns="91425" tIns="91425" rIns="91425" bIns="91425" anchor="t" anchorCtr="0">
            <a:noAutofit/>
          </a:bodyPr>
          <a:lstStyle/>
          <a:p>
            <a:pPr lvl="0" rtl="0">
              <a:lnSpc>
                <a:spcPct val="100000"/>
              </a:lnSpc>
              <a:spcBef>
                <a:spcPts val="1200"/>
              </a:spcBef>
              <a:spcAft>
                <a:spcPts val="0"/>
              </a:spcAft>
            </a:pPr>
            <a:r>
              <a:rPr lang="en" dirty="0" smtClean="0"/>
              <a:t>“</a:t>
            </a:r>
            <a:r>
              <a:rPr lang="en" dirty="0"/>
              <a:t>About </a:t>
            </a:r>
            <a:r>
              <a:rPr lang="en" dirty="0" smtClean="0"/>
              <a:t>Parasites</a:t>
            </a:r>
            <a:r>
              <a:rPr lang="en-US" dirty="0" smtClean="0"/>
              <a:t>.</a:t>
            </a:r>
            <a:r>
              <a:rPr lang="en" dirty="0" smtClean="0"/>
              <a:t>” </a:t>
            </a:r>
            <a:r>
              <a:rPr lang="en" i="1" dirty="0"/>
              <a:t>Center for Disease Control and Prevention</a:t>
            </a:r>
            <a:r>
              <a:rPr lang="en" dirty="0"/>
              <a:t>. </a:t>
            </a:r>
            <a:r>
              <a:rPr lang="en" dirty="0" smtClean="0"/>
              <a:t>5 March 2014</a:t>
            </a:r>
            <a:r>
              <a:rPr lang="en-US" dirty="0" smtClean="0"/>
              <a:t>.</a:t>
            </a:r>
            <a:r>
              <a:rPr lang="en" dirty="0" smtClean="0"/>
              <a:t> </a:t>
            </a:r>
            <a:r>
              <a:rPr lang="en" u="sng" dirty="0">
                <a:solidFill>
                  <a:schemeClr val="hlink"/>
                </a:solidFill>
                <a:hlinkClick r:id="rId3"/>
              </a:rPr>
              <a:t>http://www.cdc.gov/parasites/about.html#worms</a:t>
            </a:r>
          </a:p>
          <a:p>
            <a:pPr lvl="0" rtl="0">
              <a:lnSpc>
                <a:spcPct val="100000"/>
              </a:lnSpc>
              <a:spcBef>
                <a:spcPts val="1200"/>
              </a:spcBef>
              <a:spcAft>
                <a:spcPts val="0"/>
              </a:spcAft>
            </a:pPr>
            <a:r>
              <a:rPr lang="en" dirty="0"/>
              <a:t>May, Clint. “Transmission Routes of Zoonotic Diseases.” </a:t>
            </a:r>
            <a:r>
              <a:rPr lang="en" i="1" dirty="0"/>
              <a:t>The Center for Food Security and Public </a:t>
            </a:r>
            <a:r>
              <a:rPr lang="en" i="1" dirty="0" smtClean="0"/>
              <a:t>Health</a:t>
            </a:r>
            <a:r>
              <a:rPr lang="en-US" i="1" dirty="0" smtClean="0"/>
              <a:t>.</a:t>
            </a:r>
            <a:r>
              <a:rPr lang="en" i="1" dirty="0" smtClean="0"/>
              <a:t> </a:t>
            </a:r>
            <a:r>
              <a:rPr lang="en" dirty="0"/>
              <a:t>Iowa State University. Web.  </a:t>
            </a:r>
            <a:r>
              <a:rPr lang="en" u="sng" dirty="0">
                <a:solidFill>
                  <a:schemeClr val="hlink"/>
                </a:solidFill>
                <a:hlinkClick r:id="rId4"/>
              </a:rPr>
              <a:t>http://www.cfsph.iastate.edu/Zoonoses/assets/English/zoonotic_dz_transmission.pdf</a:t>
            </a:r>
          </a:p>
          <a:p>
            <a:pPr lvl="0">
              <a:lnSpc>
                <a:spcPct val="100000"/>
              </a:lnSpc>
              <a:spcBef>
                <a:spcPts val="1200"/>
              </a:spcBef>
              <a:spcAft>
                <a:spcPts val="0"/>
              </a:spcAft>
            </a:pPr>
            <a:r>
              <a:rPr lang="en" dirty="0"/>
              <a:t>Skolnik, Richard and Ambareen Ahmed. “Ending the neglect of neglected tropical diseases.” Population Reference Bureau. </a:t>
            </a:r>
            <a:r>
              <a:rPr lang="en" dirty="0" smtClean="0"/>
              <a:t>Feb</a:t>
            </a:r>
            <a:r>
              <a:rPr lang="en" dirty="0"/>
              <a:t>. 2010. Web.</a:t>
            </a:r>
            <a:r>
              <a:rPr lang="en" u="sng" dirty="0" smtClean="0">
                <a:solidFill>
                  <a:schemeClr val="hlink"/>
                </a:solidFill>
                <a:hlinkClick r:id="rId5"/>
              </a:rPr>
              <a:t>http</a:t>
            </a:r>
            <a:r>
              <a:rPr lang="en" u="sng" dirty="0">
                <a:solidFill>
                  <a:schemeClr val="hlink"/>
                </a:solidFill>
                <a:hlinkClick r:id="rId5"/>
              </a:rPr>
              <a:t>://www.prb.org/pdf10/neglectedtropicaldiseases.pdf</a:t>
            </a:r>
          </a:p>
          <a:p>
            <a:pPr lvl="0" rtl="0">
              <a:lnSpc>
                <a:spcPct val="100000"/>
              </a:lnSpc>
              <a:spcBef>
                <a:spcPts val="1200"/>
              </a:spcBef>
              <a:spcAft>
                <a:spcPts val="0"/>
              </a:spcAft>
            </a:pPr>
            <a:r>
              <a:rPr lang="en" dirty="0"/>
              <a:t>“Vector-borne exposure</a:t>
            </a:r>
            <a:r>
              <a:rPr lang="en" dirty="0" smtClean="0"/>
              <a:t>.”</a:t>
            </a:r>
            <a:r>
              <a:rPr lang="en-US" dirty="0" smtClean="0"/>
              <a:t> </a:t>
            </a:r>
            <a:r>
              <a:rPr lang="en" i="1" dirty="0" smtClean="0"/>
              <a:t>The </a:t>
            </a:r>
            <a:r>
              <a:rPr lang="en" i="1" dirty="0"/>
              <a:t>Center for Food Security and Public </a:t>
            </a:r>
            <a:r>
              <a:rPr lang="en" i="1" dirty="0" smtClean="0"/>
              <a:t>Health</a:t>
            </a:r>
            <a:r>
              <a:rPr lang="en-US" dirty="0" smtClean="0"/>
              <a:t>.</a:t>
            </a:r>
            <a:r>
              <a:rPr lang="en" dirty="0" smtClean="0"/>
              <a:t> </a:t>
            </a:r>
            <a:r>
              <a:rPr lang="en" dirty="0"/>
              <a:t>Iowa State University. </a:t>
            </a:r>
            <a:r>
              <a:rPr lang="en" dirty="0" smtClean="0"/>
              <a:t>Web</a:t>
            </a:r>
            <a:r>
              <a:rPr lang="en" dirty="0"/>
              <a:t>. </a:t>
            </a:r>
            <a:r>
              <a:rPr lang="en" u="sng" dirty="0">
                <a:solidFill>
                  <a:schemeClr val="hlink"/>
                </a:solidFill>
                <a:hlinkClick r:id="rId6"/>
              </a:rPr>
              <a:t>http://www.cfsph.iastate.edu/Infection_Control/Routes/vector-borne.php</a:t>
            </a:r>
          </a:p>
          <a:p>
            <a:pPr lvl="0">
              <a:lnSpc>
                <a:spcPct val="100000"/>
              </a:lnSpc>
              <a:spcBef>
                <a:spcPts val="1200"/>
              </a:spcBef>
              <a:spcAft>
                <a:spcPts val="0"/>
              </a:spcAft>
            </a:pPr>
            <a:r>
              <a:rPr lang="en" dirty="0"/>
              <a:t>“Zoonotic Disease.” Center for Disease Control and Prevention. </a:t>
            </a:r>
            <a:r>
              <a:rPr lang="en" dirty="0" smtClean="0"/>
              <a:t>18 </a:t>
            </a:r>
            <a:r>
              <a:rPr lang="en" dirty="0"/>
              <a:t>Oct. 2013. </a:t>
            </a:r>
            <a:r>
              <a:rPr lang="en"/>
              <a:t>Web.  </a:t>
            </a:r>
            <a:r>
              <a:rPr lang="en" u="sng" dirty="0">
                <a:solidFill>
                  <a:schemeClr val="hlink"/>
                </a:solidFill>
                <a:hlinkClick r:id="rId7"/>
              </a:rPr>
              <a:t>http://www.cdc.gov/onehealth/zoonotic-diseases.html</a:t>
            </a:r>
          </a:p>
          <a:p>
            <a:pPr lvl="0" rtl="0">
              <a:lnSpc>
                <a:spcPct val="100000"/>
              </a:lnSpc>
              <a:spcBef>
                <a:spcPts val="1200"/>
              </a:spcBef>
              <a:spcAft>
                <a:spcPts val="0"/>
              </a:spcAft>
              <a:buNone/>
            </a:pPr>
            <a:endParaRPr sz="1200" dirty="0"/>
          </a:p>
          <a:p>
            <a:pPr lvl="0" rtl="0">
              <a:lnSpc>
                <a:spcPct val="100000"/>
              </a:lnSpc>
              <a:spcBef>
                <a:spcPts val="1200"/>
              </a:spcBef>
              <a:spcAft>
                <a:spcPts val="0"/>
              </a:spcAft>
              <a:buNone/>
            </a:pPr>
            <a:endParaRPr sz="1200" dirty="0"/>
          </a:p>
          <a:p>
            <a:pPr lvl="0" rtl="0">
              <a:lnSpc>
                <a:spcPct val="100000"/>
              </a:lnSpc>
              <a:spcBef>
                <a:spcPts val="1200"/>
              </a:spcBef>
              <a:spcAft>
                <a:spcPts val="0"/>
              </a:spcAft>
              <a:buNone/>
            </a:pPr>
            <a:endParaRPr sz="1200" dirty="0"/>
          </a:p>
          <a:p>
            <a:pPr lvl="0" rtl="0">
              <a:lnSpc>
                <a:spcPct val="100000"/>
              </a:lnSpc>
              <a:spcBef>
                <a:spcPts val="1200"/>
              </a:spcBef>
              <a:spcAft>
                <a:spcPts val="0"/>
              </a:spcAft>
              <a:buNone/>
            </a:pPr>
            <a:endParaRPr sz="1200" dirty="0"/>
          </a:p>
          <a:p>
            <a:pPr lvl="0" rtl="0">
              <a:lnSpc>
                <a:spcPct val="100000"/>
              </a:lnSpc>
              <a:spcBef>
                <a:spcPts val="1200"/>
              </a:spcBef>
              <a:spcAft>
                <a:spcPts val="0"/>
              </a:spcAft>
              <a:buNone/>
            </a:pPr>
            <a:endParaRPr sz="1200" dirty="0"/>
          </a:p>
          <a:p>
            <a:pPr lvl="0" rtl="0">
              <a:lnSpc>
                <a:spcPct val="100000"/>
              </a:lnSpc>
              <a:spcBef>
                <a:spcPts val="1200"/>
              </a:spcBef>
              <a:spcAft>
                <a:spcPts val="0"/>
              </a:spcAft>
              <a:buNone/>
            </a:pPr>
            <a:endParaRPr sz="1200" dirty="0"/>
          </a:p>
        </p:txBody>
      </p:sp>
      <p:sp>
        <p:nvSpPr>
          <p:cNvPr id="5" name="Shape 111"/>
          <p:cNvSpPr txBox="1">
            <a:spLocks/>
          </p:cNvSpPr>
          <p:nvPr/>
        </p:nvSpPr>
        <p:spPr>
          <a:xfrm>
            <a:off x="434700" y="304798"/>
            <a:ext cx="8229600" cy="914399"/>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ct val="100000"/>
              <a:buNone/>
              <a:defRPr sz="3600" b="0" i="0" u="none" strike="noStrike" cap="none">
                <a:solidFill>
                  <a:schemeClr val="lt1"/>
                </a:solidFill>
                <a:latin typeface="Arial Black"/>
                <a:ea typeface="Arial Black"/>
                <a:cs typeface="Arial Black"/>
                <a:sym typeface="Arial Black"/>
              </a:defRPr>
            </a:lvl1pPr>
            <a:lvl2pPr lvl="1" rtl="0">
              <a:spcBef>
                <a:spcPts val="0"/>
              </a:spcBef>
              <a:buClr>
                <a:schemeClr val="dk1"/>
              </a:buClr>
              <a:buSzPct val="100000"/>
              <a:buNone/>
              <a:defRPr sz="2400">
                <a:solidFill>
                  <a:schemeClr val="dk2"/>
                </a:solidFill>
                <a:latin typeface="Verdana"/>
                <a:ea typeface="Verdana"/>
                <a:cs typeface="Verdana"/>
                <a:sym typeface="Verdana"/>
              </a:defRPr>
            </a:lvl2pPr>
            <a:lvl3pPr lvl="2" rtl="0">
              <a:spcBef>
                <a:spcPts val="0"/>
              </a:spcBef>
              <a:buClr>
                <a:schemeClr val="dk1"/>
              </a:buClr>
              <a:buSzPct val="100000"/>
              <a:buNone/>
              <a:defRPr sz="2400">
                <a:solidFill>
                  <a:schemeClr val="dk2"/>
                </a:solidFill>
                <a:latin typeface="Verdana"/>
                <a:ea typeface="Verdana"/>
                <a:cs typeface="Verdana"/>
                <a:sym typeface="Verdana"/>
              </a:defRPr>
            </a:lvl3pPr>
            <a:lvl4pPr lvl="3" rtl="0">
              <a:spcBef>
                <a:spcPts val="0"/>
              </a:spcBef>
              <a:buClr>
                <a:schemeClr val="dk1"/>
              </a:buClr>
              <a:buSzPct val="100000"/>
              <a:buNone/>
              <a:defRPr sz="2400">
                <a:solidFill>
                  <a:schemeClr val="dk2"/>
                </a:solidFill>
                <a:latin typeface="Verdana"/>
                <a:ea typeface="Verdana"/>
                <a:cs typeface="Verdana"/>
                <a:sym typeface="Verdana"/>
              </a:defRPr>
            </a:lvl4pPr>
            <a:lvl5pPr lvl="4" rtl="0">
              <a:spcBef>
                <a:spcPts val="0"/>
              </a:spcBef>
              <a:buClr>
                <a:schemeClr val="dk1"/>
              </a:buClr>
              <a:buSzPct val="100000"/>
              <a:buNone/>
              <a:defRPr sz="2400">
                <a:solidFill>
                  <a:schemeClr val="dk2"/>
                </a:solidFill>
                <a:latin typeface="Verdana"/>
                <a:ea typeface="Verdana"/>
                <a:cs typeface="Verdana"/>
                <a:sym typeface="Verdana"/>
              </a:defRPr>
            </a:lvl5pPr>
            <a:lvl6pPr lvl="5" rtl="0">
              <a:spcBef>
                <a:spcPts val="0"/>
              </a:spcBef>
              <a:buClr>
                <a:schemeClr val="dk1"/>
              </a:buClr>
              <a:buSzPct val="100000"/>
              <a:buNone/>
              <a:defRPr sz="2400">
                <a:solidFill>
                  <a:schemeClr val="dk2"/>
                </a:solidFill>
                <a:latin typeface="Verdana"/>
                <a:ea typeface="Verdana"/>
                <a:cs typeface="Verdana"/>
                <a:sym typeface="Verdana"/>
              </a:defRPr>
            </a:lvl6pPr>
            <a:lvl7pPr lvl="6" rtl="0">
              <a:spcBef>
                <a:spcPts val="0"/>
              </a:spcBef>
              <a:buClr>
                <a:schemeClr val="dk1"/>
              </a:buClr>
              <a:buSzPct val="100000"/>
              <a:buNone/>
              <a:defRPr sz="2400">
                <a:solidFill>
                  <a:schemeClr val="dk2"/>
                </a:solidFill>
                <a:latin typeface="Verdana"/>
                <a:ea typeface="Verdana"/>
                <a:cs typeface="Verdana"/>
                <a:sym typeface="Verdana"/>
              </a:defRPr>
            </a:lvl7pPr>
            <a:lvl8pPr lvl="7" rtl="0">
              <a:spcBef>
                <a:spcPts val="0"/>
              </a:spcBef>
              <a:buClr>
                <a:schemeClr val="dk1"/>
              </a:buClr>
              <a:buSzPct val="100000"/>
              <a:buNone/>
              <a:defRPr sz="2400">
                <a:solidFill>
                  <a:schemeClr val="dk2"/>
                </a:solidFill>
                <a:latin typeface="Verdana"/>
                <a:ea typeface="Verdana"/>
                <a:cs typeface="Verdana"/>
                <a:sym typeface="Verdana"/>
              </a:defRPr>
            </a:lvl8pPr>
            <a:lvl9pPr lvl="8" rtl="0">
              <a:spcBef>
                <a:spcPts val="0"/>
              </a:spcBef>
              <a:buClr>
                <a:schemeClr val="dk1"/>
              </a:buClr>
              <a:buSzPct val="100000"/>
              <a:buNone/>
              <a:defRPr sz="2400">
                <a:solidFill>
                  <a:schemeClr val="dk2"/>
                </a:solidFill>
                <a:latin typeface="Verdana"/>
                <a:ea typeface="Verdana"/>
                <a:cs typeface="Verdana"/>
                <a:sym typeface="Verdana"/>
              </a:defRPr>
            </a:lvl9pPr>
          </a:lstStyle>
          <a:p>
            <a:r>
              <a:rPr lang="en-US" sz="4200" dirty="0" smtClean="0"/>
              <a:t>References</a:t>
            </a:r>
            <a:endParaRPr lang="en" sz="4200" dirty="0"/>
          </a:p>
        </p:txBody>
      </p:sp>
    </p:spTree>
  </p:cSld>
  <p:clrMapOvr>
    <a:masterClrMapping/>
  </p:clrMapOvr>
  <p:transition xmlns:p14="http://schemas.microsoft.com/office/powerpoint/2010/main" spd="slow">
    <p:cut/>
  </p:transition>
</p:sld>
</file>

<file path=ppt/theme/theme1.xml><?xml version="1.0" encoding="utf-8"?>
<a:theme xmlns:a="http://schemas.openxmlformats.org/drawingml/2006/main"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TotalTime>
  <Words>580</Words>
  <Application>Microsoft Macintosh PowerPoint</Application>
  <PresentationFormat>On-screen Show (4:3)</PresentationFormat>
  <Paragraphs>77</Paragraphs>
  <Slides>8</Slides>
  <Notes>8</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simple-light-2</vt:lpstr>
      <vt:lpstr>Zoonotic Diseases</vt:lpstr>
      <vt:lpstr>Zoonotic Diseases</vt:lpstr>
      <vt:lpstr>Direct Contact Transmission</vt:lpstr>
      <vt:lpstr>Oral Transmission</vt:lpstr>
      <vt:lpstr>PowerPoint Presentation</vt:lpstr>
      <vt:lpstr>PowerPoint Presentation</vt:lpstr>
      <vt:lpstr>Video: Why do Bats Transmit so Many Diseases?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Zoonotic Diseases</dc:title>
  <cp:lastModifiedBy>Monica</cp:lastModifiedBy>
  <cp:revision>5</cp:revision>
  <dcterms:modified xsi:type="dcterms:W3CDTF">2016-02-29T19:32:34Z</dcterms:modified>
</cp:coreProperties>
</file>